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 id="2147483737" r:id="rId2"/>
    <p:sldMasterId id="2147483719" r:id="rId3"/>
    <p:sldMasterId id="2147483754" r:id="rId4"/>
    <p:sldMasterId id="2147483728" r:id="rId5"/>
    <p:sldMasterId id="2147483763" r:id="rId6"/>
  </p:sldMasterIdLst>
  <p:notesMasterIdLst>
    <p:notesMasterId r:id="rId33"/>
  </p:notesMasterIdLst>
  <p:sldIdLst>
    <p:sldId id="309" r:id="rId7"/>
    <p:sldId id="334" r:id="rId8"/>
    <p:sldId id="678" r:id="rId9"/>
    <p:sldId id="679" r:id="rId10"/>
    <p:sldId id="317" r:id="rId11"/>
    <p:sldId id="320" r:id="rId12"/>
    <p:sldId id="321" r:id="rId13"/>
    <p:sldId id="322" r:id="rId14"/>
    <p:sldId id="316" r:id="rId15"/>
    <p:sldId id="413" r:id="rId16"/>
    <p:sldId id="414" r:id="rId17"/>
    <p:sldId id="415" r:id="rId18"/>
    <p:sldId id="318" r:id="rId19"/>
    <p:sldId id="319" r:id="rId20"/>
    <p:sldId id="680" r:id="rId21"/>
    <p:sldId id="684" r:id="rId22"/>
    <p:sldId id="323" r:id="rId23"/>
    <p:sldId id="324" r:id="rId24"/>
    <p:sldId id="325" r:id="rId25"/>
    <p:sldId id="326" r:id="rId26"/>
    <p:sldId id="327" r:id="rId27"/>
    <p:sldId id="328" r:id="rId28"/>
    <p:sldId id="681" r:id="rId29"/>
    <p:sldId id="689" r:id="rId30"/>
    <p:sldId id="329" r:id="rId31"/>
    <p:sldId id="6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FFFFFF"/>
    <a:srgbClr val="FFD100"/>
    <a:srgbClr val="008578"/>
    <a:srgbClr val="0077C8"/>
    <a:srgbClr val="5C068C"/>
    <a:srgbClr val="A6093D"/>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5256" autoAdjust="0"/>
  </p:normalViewPr>
  <p:slideViewPr>
    <p:cSldViewPr snapToGrid="0" snapToObjects="1" showGuides="1">
      <p:cViewPr varScale="1">
        <p:scale>
          <a:sx n="71" d="100"/>
          <a:sy n="71" d="100"/>
        </p:scale>
        <p:origin x="62" y="370"/>
      </p:cViewPr>
      <p:guideLst>
        <p:guide orient="horz" pos="2160"/>
        <p:guide pos="3840"/>
        <p:guide orient="horz" pos="48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ea typeface="DengXian" panose="02010600030101010101" pitchFamily="2" charset="-122"/>
              <a:cs typeface="Times New Roman" panose="02020603050405020304" pitchFamily="18"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90936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9B94-D26A-99A4-0860-4B08BF028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07D88-5878-8A69-6E20-9913839BF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E8E00-0155-7D67-9204-9183DD5C1C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219A57-ED47-1243-6F69-7DD2F992C740}"/>
              </a:ext>
            </a:extLst>
          </p:cNvPr>
          <p:cNvSpPr>
            <a:spLocks noGrp="1"/>
          </p:cNvSpPr>
          <p:nvPr>
            <p:ph type="sldNum" sz="quarter" idx="5"/>
          </p:nvPr>
        </p:nvSpPr>
        <p:spPr/>
        <p:txBody>
          <a:bodyPr/>
          <a:lstStyle/>
          <a:p>
            <a:fld id="{137C6681-5228-4A80-B5CA-2E233DB07687}" type="slidenum">
              <a:rPr lang="en-GB" smtClean="0"/>
              <a:t>12</a:t>
            </a:fld>
            <a:endParaRPr lang="en-GB"/>
          </a:p>
        </p:txBody>
      </p:sp>
    </p:spTree>
    <p:extLst>
      <p:ext uri="{BB962C8B-B14F-4D97-AF65-F5344CB8AC3E}">
        <p14:creationId xmlns:p14="http://schemas.microsoft.com/office/powerpoint/2010/main" val="25037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3</a:t>
            </a:fld>
            <a:endParaRPr lang="en-US"/>
          </a:p>
        </p:txBody>
      </p:sp>
    </p:spTree>
    <p:extLst>
      <p:ext uri="{BB962C8B-B14F-4D97-AF65-F5344CB8AC3E}">
        <p14:creationId xmlns:p14="http://schemas.microsoft.com/office/powerpoint/2010/main" val="47537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4</a:t>
            </a:fld>
            <a:endParaRPr lang="en-US"/>
          </a:p>
        </p:txBody>
      </p:sp>
    </p:spTree>
    <p:extLst>
      <p:ext uri="{BB962C8B-B14F-4D97-AF65-F5344CB8AC3E}">
        <p14:creationId xmlns:p14="http://schemas.microsoft.com/office/powerpoint/2010/main" val="36777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Variables may be either quantitative or qualitative. Quantitative variables, to which we shall restrict discussion here, are those for which observations are numerical in nature. Qualitative variables have non-numeric observations, such as </a:t>
            </a:r>
            <a:r>
              <a:rPr lang="en-US" dirty="0" err="1"/>
              <a:t>colour</a:t>
            </a:r>
            <a:r>
              <a:rPr lang="en-US" dirty="0"/>
              <a:t> of hair, although of course each possible non-numeric value may be associated with a numeric frequency.</a:t>
            </a:r>
          </a:p>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5</a:t>
            </a:fld>
            <a:endParaRPr lang="en-US"/>
          </a:p>
        </p:txBody>
      </p:sp>
    </p:spTree>
    <p:extLst>
      <p:ext uri="{BB962C8B-B14F-4D97-AF65-F5344CB8AC3E}">
        <p14:creationId xmlns:p14="http://schemas.microsoft.com/office/powerpoint/2010/main" val="353534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different types of quantitative variables. </a:t>
            </a:r>
            <a:r>
              <a:rPr lang="en-US" dirty="0"/>
              <a:t>Variables may be either continuous or discrete. A continuous variable may take any value between two stated limits (which may possibly be minus and plus infinity). Height, for example, is a continuous variable, because a person's height may (with appropriately accurate equipment) be measured to any minute fraction of a </a:t>
            </a:r>
            <a:r>
              <a:rPr lang="en-US" dirty="0" err="1"/>
              <a:t>millimetre</a:t>
            </a:r>
            <a:r>
              <a:rPr lang="en-US" dirty="0"/>
              <a:t>. A discrete variable however can take only certain values occurring at intervals between stated limits. For most (but not all) discrete variables, these intervals are the set of integers (whole numbers).</a:t>
            </a:r>
          </a:p>
          <a:p>
            <a:endParaRPr lang="en-US" dirty="0"/>
          </a:p>
          <a:p>
            <a:r>
              <a:rPr lang="en-US" dirty="0"/>
              <a:t>For example, if the variable is the number of children per family, then the only possible values are 0, 1, 2, ... etc., because it is impossible to have other than a whole number of children. However in Britain shoe sizes are stated in half-units, and so here we have an example of a discrete variable which can take the values 1, 1½, 2, 2½, etc.</a:t>
            </a:r>
          </a:p>
          <a:p>
            <a:endParaRPr lang="en-US" dirty="0"/>
          </a:p>
          <a:p>
            <a:r>
              <a:rPr lang="en-US" dirty="0"/>
              <a:t>You may possibly see the difference between continuous and discrete variables stated as "continuous variables are measured, whereas discrete variables are counted". While this is possibly true in the vast majority of cases, you should not simply state this if asked to give a definition of the two types of variables.</a:t>
            </a:r>
          </a:p>
        </p:txBody>
      </p:sp>
      <p:sp>
        <p:nvSpPr>
          <p:cNvPr id="4" name="Slide Number Placeholder 3"/>
          <p:cNvSpPr>
            <a:spLocks noGrp="1"/>
          </p:cNvSpPr>
          <p:nvPr>
            <p:ph type="sldNum" sz="quarter" idx="5"/>
          </p:nvPr>
        </p:nvSpPr>
        <p:spPr/>
        <p:txBody>
          <a:bodyPr/>
          <a:lstStyle/>
          <a:p>
            <a:fld id="{BCF96A85-7B12-D143-8C60-4EC8075DB191}" type="slidenum">
              <a:rPr lang="en-US" smtClean="0"/>
              <a:t>6</a:t>
            </a:fld>
            <a:endParaRPr lang="en-US"/>
          </a:p>
        </p:txBody>
      </p:sp>
    </p:spTree>
    <p:extLst>
      <p:ext uri="{BB962C8B-B14F-4D97-AF65-F5344CB8AC3E}">
        <p14:creationId xmlns:p14="http://schemas.microsoft.com/office/powerpoint/2010/main" val="377135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Skilled data analysts spend a great deal of time and effort in planning a data collection effort. They begin by considering the type of data they can and will collect in light of their goals for the use of the data. Just as carpenters are careful in selecting their tools, so are analysts in their choice of data. You cannot ask a low precision tool to perform high precision work. The same is true for data. A good analyst is cognizant of the types of analyses they can perform on various categories of data. This is particularly true in statistical analysis, where there are often rules for the types of analyses that can be performed on various types of data.</a:t>
            </a:r>
          </a:p>
          <a:p>
            <a:endParaRPr lang="en-GB" dirty="0"/>
          </a:p>
          <a:p>
            <a:r>
              <a:rPr lang="en-GB" dirty="0"/>
              <a:t>The standard characteristics that help us categorize data are presented in Table 2.1. Each successive category permits greater measurement precision and also permits more extensive statistical analysis. Thus, we can see from Table 2.1 that ratio data measurement is more precise than nominal data measurement. It is important to remember that all these forms of data, regardless of their classification, are valuable, and we collect data in different forms by considering availability and our analysis goals. For example, nominal data are used in many marketing studies, while ratio data are more often the tools of finance, operations, and economics; yet, all business functions collect data in each of these categories. For nominal and ordinal data, we use non-metric measurement scales in the form of categorical properties or attributes. Interval and ratio data are based on metric measurement scales allowing a wide variety of mathematical operations to be performed on the data. The major difference between interval and ratio measurement scales is the existence of an absolute zero for ratio scales and arbitrary zero points for interval scales. For example, consider a comparison of the Fahrenheit and Celsius temperature scales. The zero points for these scales are arbitrarily set and do not indicate an “absolute absence” of temperature. Similarly, it is incorrect to suggest that 40◦ Celsius is half as hot as 80◦ Celsius. By contrast, it can be said that 16 ounces of coffee is, in fact, twice as heavy as 8 ounces. </a:t>
            </a:r>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7</a:t>
            </a:fld>
            <a:endParaRPr lang="en-US"/>
          </a:p>
        </p:txBody>
      </p:sp>
    </p:spTree>
    <p:extLst>
      <p:ext uri="{BB962C8B-B14F-4D97-AF65-F5344CB8AC3E}">
        <p14:creationId xmlns:p14="http://schemas.microsoft.com/office/powerpoint/2010/main" val="242304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collected from a sample of units (e.g. individuals, firms or government departments) for a single time period is called cross-section data. For example, the test scores obtained by 20 management trainees in a company in 2007 would represent a sample of cross-section data. On the other hand, data collected for a single unit (e.g. a single individual, firm or government department) at multiple time periods are called time-series data. For example, annual data on the UK inflation rate from 1985–2007 would represent a sample of time-series data. Sometimes it is possible to collect cross-section over two or more time periods – the resulting data set is called a panel data or longitudinal data set.</a:t>
            </a:r>
          </a:p>
          <a:p>
            <a:endParaRPr lang="en-US" dirty="0"/>
          </a:p>
        </p:txBody>
      </p:sp>
      <p:sp>
        <p:nvSpPr>
          <p:cNvPr id="4" name="Slide Number Placeholder 3"/>
          <p:cNvSpPr>
            <a:spLocks noGrp="1"/>
          </p:cNvSpPr>
          <p:nvPr>
            <p:ph type="sldNum" sz="quarter" idx="5"/>
          </p:nvPr>
        </p:nvSpPr>
        <p:spPr/>
        <p:txBody>
          <a:bodyPr/>
          <a:lstStyle/>
          <a:p>
            <a:fld id="{BCF96A85-7B12-D143-8C60-4EC8075DB191}" type="slidenum">
              <a:rPr lang="en-US" smtClean="0"/>
              <a:t>9</a:t>
            </a:fld>
            <a:endParaRPr lang="en-US"/>
          </a:p>
        </p:txBody>
      </p:sp>
    </p:spTree>
    <p:extLst>
      <p:ext uri="{BB962C8B-B14F-4D97-AF65-F5344CB8AC3E}">
        <p14:creationId xmlns:p14="http://schemas.microsoft.com/office/powerpoint/2010/main" val="249961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5FAF0-774E-1CC9-D650-9E30F2A74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3B30D-98DE-984F-84A6-A20533CA8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DB616-D26C-7CD6-97C2-52A6B7A4362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ABBDB4-FF46-1B9E-2220-6F1D8C17041E}"/>
              </a:ext>
            </a:extLst>
          </p:cNvPr>
          <p:cNvSpPr>
            <a:spLocks noGrp="1"/>
          </p:cNvSpPr>
          <p:nvPr>
            <p:ph type="sldNum" sz="quarter" idx="5"/>
          </p:nvPr>
        </p:nvSpPr>
        <p:spPr/>
        <p:txBody>
          <a:bodyPr/>
          <a:lstStyle/>
          <a:p>
            <a:fld id="{137C6681-5228-4A80-B5CA-2E233DB07687}" type="slidenum">
              <a:rPr lang="en-GB" smtClean="0"/>
              <a:t>10</a:t>
            </a:fld>
            <a:endParaRPr lang="en-GB"/>
          </a:p>
        </p:txBody>
      </p:sp>
    </p:spTree>
    <p:extLst>
      <p:ext uri="{BB962C8B-B14F-4D97-AF65-F5344CB8AC3E}">
        <p14:creationId xmlns:p14="http://schemas.microsoft.com/office/powerpoint/2010/main" val="81229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F060-195F-DA27-93B2-C7F07D67D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4442F-56CC-1526-0C6A-240543C30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FA098-3693-5D20-9F0C-54AE79D58C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EF73B-A30A-2CC8-4DF5-CC19CF21E733}"/>
              </a:ext>
            </a:extLst>
          </p:cNvPr>
          <p:cNvSpPr>
            <a:spLocks noGrp="1"/>
          </p:cNvSpPr>
          <p:nvPr>
            <p:ph type="sldNum" sz="quarter" idx="5"/>
          </p:nvPr>
        </p:nvSpPr>
        <p:spPr/>
        <p:txBody>
          <a:bodyPr/>
          <a:lstStyle/>
          <a:p>
            <a:fld id="{137C6681-5228-4A80-B5CA-2E233DB07687}" type="slidenum">
              <a:rPr lang="en-GB" smtClean="0"/>
              <a:t>11</a:t>
            </a:fld>
            <a:endParaRPr lang="en-GB"/>
          </a:p>
        </p:txBody>
      </p:sp>
    </p:spTree>
    <p:extLst>
      <p:ext uri="{BB962C8B-B14F-4D97-AF65-F5344CB8AC3E}">
        <p14:creationId xmlns:p14="http://schemas.microsoft.com/office/powerpoint/2010/main" val="24200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468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231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865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96880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575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6322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53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94830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390761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8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5946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438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6356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6897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8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1627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204954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88809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A0ACB-75EF-0245-846B-24010AB69286}"/>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1565749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C907B-7EB5-4646-8E6C-A0DCF5C81294}"/>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41755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40568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8276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0310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70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59787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043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1761257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7378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F6D5B-50DF-3D4A-A73F-BC48EB89133A}"/>
              </a:ext>
            </a:extLst>
          </p:cNvPr>
          <p:cNvPicPr>
            <a:picLocks noChangeAspect="1"/>
          </p:cNvPicPr>
          <p:nvPr userDrawn="1"/>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684007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931A5-93F5-984D-ADB5-D88F0E879C18}"/>
              </a:ext>
            </a:extLst>
          </p:cNvPr>
          <p:cNvPicPr>
            <a:picLocks noChangeAspect="1"/>
          </p:cNvPicPr>
          <p:nvPr userDrawn="1"/>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212163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7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74244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131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3224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601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6.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2B3F8B12-918D-4C4D-9592-653697BEC04F}"/>
              </a:ext>
            </a:extLst>
          </p:cNvPr>
          <p:cNvPicPr>
            <a:picLocks noChangeAspect="1"/>
          </p:cNvPicPr>
          <p:nvPr userDrawn="1"/>
        </p:nvPicPr>
        <p:blipFill>
          <a:blip r:embed="rId10"/>
          <a:stretch>
            <a:fillRect/>
          </a:stretch>
        </p:blipFill>
        <p:spPr>
          <a:xfrm>
            <a:off x="9824484" y="5148251"/>
            <a:ext cx="2052084" cy="1353706"/>
          </a:xfrm>
          <a:prstGeom prst="rect">
            <a:avLst/>
          </a:prstGeom>
        </p:spPr>
      </p:pic>
    </p:spTree>
    <p:extLst>
      <p:ext uri="{BB962C8B-B14F-4D97-AF65-F5344CB8AC3E}">
        <p14:creationId xmlns:p14="http://schemas.microsoft.com/office/powerpoint/2010/main" val="27586159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75"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3777742583"/>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72" r:id="rId8"/>
    <p:sldLayoutId id="2147483745"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238431309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74"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7E6E1FC-9BD8-A747-9362-7C4B21B9DE58}"/>
              </a:ext>
            </a:extLst>
          </p:cNvPr>
          <p:cNvPicPr>
            <a:picLocks noChangeAspect="1"/>
          </p:cNvPicPr>
          <p:nvPr userDrawn="1"/>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14990988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3"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tatistics.laerd.com/statistical-guides/types-of-variable.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 name="Title 1"/>
          <p:cNvSpPr txBox="1">
            <a:spLocks noGrp="1"/>
          </p:cNvSpPr>
          <p:nvPr>
            <p:ph type="ctrTitle"/>
          </p:nvPr>
        </p:nvSpPr>
        <p:spPr>
          <a:xfrm>
            <a:off x="2036619" y="2162288"/>
            <a:ext cx="7772400" cy="857250"/>
          </a:xfrm>
          <a:prstGeom prst="rect">
            <a:avLst/>
          </a:prstGeom>
        </p:spPr>
        <p:txBody>
          <a:bodyPr>
            <a:normAutofit fontScale="90000"/>
          </a:bodyPr>
          <a:lstStyle/>
          <a:p>
            <a:pPr algn="ctr"/>
            <a:r>
              <a:rPr lang="en-GB" dirty="0">
                <a:solidFill>
                  <a:schemeClr val="accent6"/>
                </a:solidFill>
              </a:rPr>
              <a:t>MOD006671 </a:t>
            </a:r>
            <a:br>
              <a:rPr lang="en-GB" dirty="0">
                <a:solidFill>
                  <a:schemeClr val="accent6"/>
                </a:solidFill>
              </a:rPr>
            </a:br>
            <a:r>
              <a:rPr dirty="0">
                <a:solidFill>
                  <a:schemeClr val="accent6"/>
                </a:solidFill>
              </a:rPr>
              <a:t>Quantitative Methods</a:t>
            </a:r>
            <a:r>
              <a:rPr lang="en-GB" dirty="0">
                <a:solidFill>
                  <a:schemeClr val="accent6"/>
                </a:solidFill>
              </a:rPr>
              <a:t> for Banking and Finance</a:t>
            </a:r>
            <a:endParaRPr dirty="0">
              <a:solidFill>
                <a:schemeClr val="accent6"/>
              </a:solidFill>
            </a:endParaRPr>
          </a:p>
        </p:txBody>
      </p:sp>
      <p:sp>
        <p:nvSpPr>
          <p:cNvPr id="2" name="Rectangle 1">
            <a:extLst>
              <a:ext uri="{FF2B5EF4-FFF2-40B4-BE49-F238E27FC236}">
                <a16:creationId xmlns:a16="http://schemas.microsoft.com/office/drawing/2014/main" id="{8DA7DCAB-8299-9C42-A9F5-00BC05412EAF}"/>
              </a:ext>
            </a:extLst>
          </p:cNvPr>
          <p:cNvSpPr/>
          <p:nvPr/>
        </p:nvSpPr>
        <p:spPr>
          <a:xfrm>
            <a:off x="2107640" y="3829901"/>
            <a:ext cx="7273145" cy="615553"/>
          </a:xfrm>
          <a:prstGeom prst="rect">
            <a:avLst/>
          </a:prstGeom>
        </p:spPr>
        <p:txBody>
          <a:bodyPr wrap="none">
            <a:spAutoFit/>
          </a:bodyPr>
          <a:lstStyle/>
          <a:p>
            <a:r>
              <a:rPr lang="en-GB" sz="3400" b="1" dirty="0"/>
              <a:t>Week  3: Introduction to Data Analytics</a:t>
            </a:r>
            <a:endParaRPr lang="en-US" sz="3400" b="1" dirty="0"/>
          </a:p>
        </p:txBody>
      </p:sp>
    </p:spTree>
    <p:extLst>
      <p:ext uri="{BB962C8B-B14F-4D97-AF65-F5344CB8AC3E}">
        <p14:creationId xmlns:p14="http://schemas.microsoft.com/office/powerpoint/2010/main" val="96228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AE76B6-4EE6-153D-6EFA-28B8C92BCB7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DAC99B-BFFE-2CC9-EB87-E4D89025F4C9}"/>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z="5400" dirty="0"/>
              <a:t>Cross-Sectional Data</a:t>
            </a:r>
          </a:p>
        </p:txBody>
      </p:sp>
      <p:sp>
        <p:nvSpPr>
          <p:cNvPr id="3" name="object 3">
            <a:extLst>
              <a:ext uri="{FF2B5EF4-FFF2-40B4-BE49-F238E27FC236}">
                <a16:creationId xmlns:a16="http://schemas.microsoft.com/office/drawing/2014/main" id="{7799C1C1-9B6C-CF27-B1C6-2484316D8A0D}"/>
              </a:ext>
            </a:extLst>
          </p:cNvPr>
          <p:cNvSpPr txBox="1"/>
          <p:nvPr/>
        </p:nvSpPr>
        <p:spPr>
          <a:xfrm>
            <a:off x="838200" y="1929384"/>
            <a:ext cx="10515600" cy="4251960"/>
          </a:xfrm>
          <a:prstGeom prst="rect">
            <a:avLst/>
          </a:prstGeom>
        </p:spPr>
        <p:txBody>
          <a:bodyPr vert="horz" lIns="91440" tIns="45720" rIns="91440" bIns="45720" rtlCol="0">
            <a:normAutofit/>
          </a:bodyPr>
          <a:lstStyle/>
          <a:p>
            <a:pPr algn="just">
              <a:spcBef>
                <a:spcPts val="500"/>
              </a:spcBef>
              <a:defRPr sz="2400" i="1">
                <a:latin typeface="+mn-lt"/>
                <a:ea typeface="+mn-ea"/>
                <a:cs typeface="+mn-cs"/>
                <a:sym typeface="Times New Roman"/>
              </a:defRPr>
            </a:pPr>
            <a:endParaRPr lang="en-GB" sz="2000" dirty="0">
              <a:highlight>
                <a:srgbClr val="FFFF00"/>
              </a:highlight>
            </a:endParaRPr>
          </a:p>
        </p:txBody>
      </p:sp>
      <p:sp>
        <p:nvSpPr>
          <p:cNvPr id="5" name="TextBox 4">
            <a:extLst>
              <a:ext uri="{FF2B5EF4-FFF2-40B4-BE49-F238E27FC236}">
                <a16:creationId xmlns:a16="http://schemas.microsoft.com/office/drawing/2014/main" id="{17DDD430-716C-12A4-4151-4202F33FFBF9}"/>
              </a:ext>
            </a:extLst>
          </p:cNvPr>
          <p:cNvSpPr txBox="1"/>
          <p:nvPr/>
        </p:nvSpPr>
        <p:spPr>
          <a:xfrm>
            <a:off x="1295400" y="2055813"/>
            <a:ext cx="9829800" cy="692497"/>
          </a:xfrm>
          <a:prstGeom prst="rect">
            <a:avLst/>
          </a:prstGeom>
          <a:noFill/>
        </p:spPr>
        <p:txBody>
          <a:bodyPr wrap="square">
            <a:spAutoFit/>
          </a:bodyPr>
          <a:lstStyle/>
          <a:p>
            <a:pPr>
              <a:spcBef>
                <a:spcPts val="500"/>
              </a:spcBef>
              <a:defRPr sz="2100">
                <a:latin typeface="+mn-lt"/>
                <a:ea typeface="+mn-ea"/>
                <a:cs typeface="+mn-cs"/>
                <a:sym typeface="Times New Roman"/>
              </a:defRPr>
            </a:pPr>
            <a:br>
              <a:rPr lang="en-GB" sz="1800" dirty="0"/>
            </a:br>
            <a:endParaRPr lang="en-GB" dirty="0"/>
          </a:p>
        </p:txBody>
      </p:sp>
      <p:sp>
        <p:nvSpPr>
          <p:cNvPr id="4" name="Rectangle 3">
            <a:extLst>
              <a:ext uri="{FF2B5EF4-FFF2-40B4-BE49-F238E27FC236}">
                <a16:creationId xmlns:a16="http://schemas.microsoft.com/office/drawing/2014/main" id="{3E0E8C71-47BC-CD99-912A-A1F15487CEDF}"/>
              </a:ext>
            </a:extLst>
          </p:cNvPr>
          <p:cNvSpPr txBox="1">
            <a:spLocks noGrp="1"/>
          </p:cNvSpPr>
          <p:nvPr>
            <p:ph type="body" idx="1"/>
          </p:nvPr>
        </p:nvSpPr>
        <p:spPr>
          <a:xfrm>
            <a:off x="555812" y="1865376"/>
            <a:ext cx="10340788" cy="4372992"/>
          </a:xfrm>
          <a:prstGeom prst="rect">
            <a:avLst/>
          </a:prstGeom>
        </p:spPr>
        <p:txBody>
          <a:bodyPr>
            <a:noAutofit/>
          </a:bodyPr>
          <a:lstStyle/>
          <a:p>
            <a:r>
              <a:rPr lang="en-GB" sz="2000" u="none" dirty="0"/>
              <a:t>Cross-sectional data </a:t>
            </a:r>
            <a:r>
              <a:rPr lang="en-GB" sz="2000" b="0" u="none" dirty="0"/>
              <a:t>is data collected </a:t>
            </a:r>
            <a:r>
              <a:rPr lang="en-GB" sz="2000" u="none" dirty="0"/>
              <a:t>at one point in time </a:t>
            </a:r>
            <a:r>
              <a:rPr lang="en-GB" sz="2000" b="0" u="none" dirty="0"/>
              <a:t>for </a:t>
            </a:r>
            <a:r>
              <a:rPr lang="en-GB" sz="2000" u="none" dirty="0"/>
              <a:t>many entities.</a:t>
            </a:r>
          </a:p>
          <a:p>
            <a:endParaRPr lang="en-GB" sz="2000" u="none" dirty="0"/>
          </a:p>
          <a:p>
            <a:r>
              <a:rPr lang="en-GB" sz="2000" u="none" dirty="0"/>
              <a:t>Examples</a:t>
            </a:r>
          </a:p>
          <a:p>
            <a:r>
              <a:rPr lang="en-GB" sz="2000" b="0" u="none" dirty="0"/>
              <a:t>Profit of 50 banks in 2024</a:t>
            </a:r>
          </a:p>
          <a:p>
            <a:r>
              <a:rPr lang="en-GB" sz="2000" b="0" u="none" dirty="0"/>
              <a:t>Share prices of 10 companies on 1st Jan 2025</a:t>
            </a:r>
          </a:p>
          <a:p>
            <a:r>
              <a:rPr lang="en-GB" sz="2000" b="0" u="none" dirty="0"/>
              <a:t>Income of 100 customers in one year</a:t>
            </a:r>
          </a:p>
          <a:p>
            <a:endParaRPr lang="en-GB" sz="2000" b="0" u="none" dirty="0"/>
          </a:p>
          <a:p>
            <a:r>
              <a:rPr lang="en-GB" sz="2000" u="none" dirty="0"/>
              <a:t>Key Features</a:t>
            </a:r>
          </a:p>
          <a:p>
            <a:pPr marL="342900" indent="-342900">
              <a:buFont typeface="Wingdings" panose="05000000000000000000" pitchFamily="2" charset="2"/>
              <a:buChar char="§"/>
            </a:pPr>
            <a:r>
              <a:rPr lang="en-GB" sz="2000" b="0" u="none" dirty="0"/>
              <a:t>One time period</a:t>
            </a:r>
          </a:p>
          <a:p>
            <a:pPr marL="342900" indent="-342900">
              <a:buFont typeface="Wingdings" panose="05000000000000000000" pitchFamily="2" charset="2"/>
              <a:buChar char="§"/>
            </a:pPr>
            <a:r>
              <a:rPr lang="en-GB" sz="2000" b="0" u="none" dirty="0"/>
              <a:t>Many individuals/firms/banks</a:t>
            </a:r>
          </a:p>
          <a:p>
            <a:pPr marL="342900" indent="-342900">
              <a:buFont typeface="Wingdings" panose="05000000000000000000" pitchFamily="2" charset="2"/>
              <a:buChar char="§"/>
            </a:pPr>
            <a:r>
              <a:rPr lang="en-GB" sz="2000" b="0" u="none" dirty="0"/>
              <a:t>Used to compare entities</a:t>
            </a:r>
          </a:p>
          <a:p>
            <a:pPr algn="just">
              <a:spcBef>
                <a:spcPts val="500"/>
              </a:spcBef>
              <a:defRPr sz="2400">
                <a:latin typeface="+mn-lt"/>
                <a:ea typeface="+mn-ea"/>
                <a:cs typeface="+mn-cs"/>
                <a:sym typeface="Times New Roman"/>
              </a:defRPr>
            </a:pPr>
            <a:endParaRPr sz="2000" dirty="0"/>
          </a:p>
        </p:txBody>
      </p:sp>
    </p:spTree>
    <p:extLst>
      <p:ext uri="{BB962C8B-B14F-4D97-AF65-F5344CB8AC3E}">
        <p14:creationId xmlns:p14="http://schemas.microsoft.com/office/powerpoint/2010/main" val="45728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D0BC92-459B-4BB9-CCC5-D4BF7B3A24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67C07F-62B0-025A-F810-A28F0BCD2E2D}"/>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12700" algn="l" rtl="0">
              <a:lnSpc>
                <a:spcPct val="90000"/>
              </a:lnSpc>
              <a:spcBef>
                <a:spcPct val="0"/>
              </a:spcBef>
            </a:pPr>
            <a:r>
              <a:rPr lang="en-GB" sz="5400" dirty="0"/>
              <a:t>Time-Series Data</a:t>
            </a:r>
            <a:endParaRPr lang="en-US" sz="5400" kern="1200" dirty="0">
              <a:solidFill>
                <a:srgbClr val="C00000"/>
              </a:solidFill>
              <a:latin typeface="+mj-lt"/>
              <a:ea typeface="+mj-ea"/>
              <a:cs typeface="+mj-cs"/>
            </a:endParaRPr>
          </a:p>
        </p:txBody>
      </p:sp>
      <p:sp>
        <p:nvSpPr>
          <p:cNvPr id="3" name="object 3">
            <a:extLst>
              <a:ext uri="{FF2B5EF4-FFF2-40B4-BE49-F238E27FC236}">
                <a16:creationId xmlns:a16="http://schemas.microsoft.com/office/drawing/2014/main" id="{515F55E0-BF98-6A03-E2B8-C586DC937828}"/>
              </a:ext>
            </a:extLst>
          </p:cNvPr>
          <p:cNvSpPr txBox="1"/>
          <p:nvPr/>
        </p:nvSpPr>
        <p:spPr>
          <a:xfrm>
            <a:off x="838200" y="1929384"/>
            <a:ext cx="10515600" cy="4251960"/>
          </a:xfrm>
          <a:prstGeom prst="rect">
            <a:avLst/>
          </a:prstGeom>
        </p:spPr>
        <p:txBody>
          <a:bodyPr vert="horz" lIns="91440" tIns="45720" rIns="91440" bIns="45720" rtlCol="0">
            <a:normAutofit/>
          </a:bodyPr>
          <a:lstStyle/>
          <a:p>
            <a:pPr algn="just">
              <a:spcBef>
                <a:spcPts val="500"/>
              </a:spcBef>
              <a:defRPr sz="2400" i="1">
                <a:latin typeface="+mn-lt"/>
                <a:ea typeface="+mn-ea"/>
                <a:cs typeface="+mn-cs"/>
                <a:sym typeface="Times New Roman"/>
              </a:defRPr>
            </a:pPr>
            <a:endParaRPr lang="en-GB" sz="2000" dirty="0">
              <a:highlight>
                <a:srgbClr val="FFFF00"/>
              </a:highlight>
            </a:endParaRPr>
          </a:p>
        </p:txBody>
      </p:sp>
      <p:sp>
        <p:nvSpPr>
          <p:cNvPr id="5" name="TextBox 4">
            <a:extLst>
              <a:ext uri="{FF2B5EF4-FFF2-40B4-BE49-F238E27FC236}">
                <a16:creationId xmlns:a16="http://schemas.microsoft.com/office/drawing/2014/main" id="{51F3B982-FF25-48D2-DCB9-3928B1E10BD8}"/>
              </a:ext>
            </a:extLst>
          </p:cNvPr>
          <p:cNvSpPr txBox="1"/>
          <p:nvPr/>
        </p:nvSpPr>
        <p:spPr>
          <a:xfrm>
            <a:off x="1295400" y="2055813"/>
            <a:ext cx="9829800" cy="692497"/>
          </a:xfrm>
          <a:prstGeom prst="rect">
            <a:avLst/>
          </a:prstGeom>
          <a:noFill/>
        </p:spPr>
        <p:txBody>
          <a:bodyPr wrap="square">
            <a:spAutoFit/>
          </a:bodyPr>
          <a:lstStyle/>
          <a:p>
            <a:pPr>
              <a:spcBef>
                <a:spcPts val="500"/>
              </a:spcBef>
              <a:defRPr sz="2100">
                <a:latin typeface="+mn-lt"/>
                <a:ea typeface="+mn-ea"/>
                <a:cs typeface="+mn-cs"/>
                <a:sym typeface="Times New Roman"/>
              </a:defRPr>
            </a:pPr>
            <a:br>
              <a:rPr lang="en-GB" sz="1800" dirty="0"/>
            </a:br>
            <a:endParaRPr lang="en-GB" dirty="0"/>
          </a:p>
        </p:txBody>
      </p:sp>
      <p:sp>
        <p:nvSpPr>
          <p:cNvPr id="4" name="Rectangle 3">
            <a:extLst>
              <a:ext uri="{FF2B5EF4-FFF2-40B4-BE49-F238E27FC236}">
                <a16:creationId xmlns:a16="http://schemas.microsoft.com/office/drawing/2014/main" id="{367C9A19-ACC4-E29F-832D-D935C1E62C98}"/>
              </a:ext>
            </a:extLst>
          </p:cNvPr>
          <p:cNvSpPr txBox="1">
            <a:spLocks noGrp="1"/>
          </p:cNvSpPr>
          <p:nvPr>
            <p:ph type="body" idx="1"/>
          </p:nvPr>
        </p:nvSpPr>
        <p:spPr>
          <a:xfrm>
            <a:off x="712694" y="1690688"/>
            <a:ext cx="9347200" cy="5239896"/>
          </a:xfrm>
          <a:prstGeom prst="rect">
            <a:avLst/>
          </a:prstGeom>
        </p:spPr>
        <p:txBody>
          <a:bodyPr/>
          <a:lstStyle/>
          <a:p>
            <a:pPr algn="just">
              <a:spcBef>
                <a:spcPts val="500"/>
              </a:spcBef>
              <a:defRPr sz="2400">
                <a:latin typeface="+mn-lt"/>
                <a:ea typeface="+mn-ea"/>
                <a:cs typeface="+mn-cs"/>
                <a:sym typeface="Times New Roman"/>
              </a:defRPr>
            </a:pPr>
            <a:r>
              <a:rPr lang="en-GB" sz="2400" u="none" dirty="0">
                <a:sym typeface="Times New Roman"/>
              </a:rPr>
              <a:t>Time-series data </a:t>
            </a:r>
            <a:r>
              <a:rPr lang="en-GB" sz="2400" b="0" u="none" dirty="0">
                <a:sym typeface="Times New Roman"/>
              </a:rPr>
              <a:t>is data collected </a:t>
            </a:r>
            <a:r>
              <a:rPr lang="en-GB" sz="2400" u="none" dirty="0">
                <a:sym typeface="Times New Roman"/>
              </a:rPr>
              <a:t>over many time periods </a:t>
            </a:r>
            <a:r>
              <a:rPr lang="en-GB" sz="2400" b="0" u="none" dirty="0">
                <a:sym typeface="Times New Roman"/>
              </a:rPr>
              <a:t>for </a:t>
            </a:r>
            <a:r>
              <a:rPr lang="en-GB" sz="2400" u="none" dirty="0">
                <a:sym typeface="Times New Roman"/>
              </a:rPr>
              <a:t>one entity</a:t>
            </a:r>
            <a:r>
              <a:rPr lang="en-GB" sz="2400" b="0" u="none" dirty="0">
                <a:sym typeface="Times New Roman"/>
              </a:rPr>
              <a:t>.</a:t>
            </a:r>
          </a:p>
          <a:p>
            <a:pPr algn="just">
              <a:spcBef>
                <a:spcPts val="500"/>
              </a:spcBef>
              <a:defRPr sz="2400">
                <a:latin typeface="+mn-lt"/>
                <a:ea typeface="+mn-ea"/>
                <a:cs typeface="+mn-cs"/>
                <a:sym typeface="Times New Roman"/>
              </a:defRPr>
            </a:pPr>
            <a:endParaRPr lang="en-GB" sz="2400" dirty="0">
              <a:sym typeface="Times New Roman"/>
            </a:endParaRPr>
          </a:p>
          <a:p>
            <a:r>
              <a:rPr lang="en-GB" sz="2000" u="none" dirty="0"/>
              <a:t>Examples</a:t>
            </a:r>
          </a:p>
          <a:p>
            <a:r>
              <a:rPr lang="en-GB" sz="2400" b="0" u="none" dirty="0"/>
              <a:t>Stock price of SB</a:t>
            </a:r>
            <a:r>
              <a:rPr lang="en-GB" sz="2400" dirty="0"/>
              <a:t>TT</a:t>
            </a:r>
            <a:r>
              <a:rPr lang="en-GB" sz="2400" b="0" u="none" dirty="0"/>
              <a:t> from 2015–2025</a:t>
            </a:r>
          </a:p>
          <a:p>
            <a:r>
              <a:rPr lang="en-GB" sz="2400" b="0" u="none" dirty="0"/>
              <a:t>GDP of T&amp;T for 10 years</a:t>
            </a:r>
          </a:p>
          <a:p>
            <a:r>
              <a:rPr lang="en-GB" sz="2400" b="0" u="none" dirty="0"/>
              <a:t>Monthly inflation rate</a:t>
            </a:r>
          </a:p>
          <a:p>
            <a:endParaRPr lang="en-GB" sz="2400" b="0" u="none" dirty="0"/>
          </a:p>
          <a:p>
            <a:r>
              <a:rPr lang="en-GB" sz="2000" u="none" dirty="0"/>
              <a:t>Key Features</a:t>
            </a:r>
          </a:p>
          <a:p>
            <a:pPr marL="342900" indent="-342900">
              <a:buFont typeface="Wingdings" panose="05000000000000000000" pitchFamily="2" charset="2"/>
              <a:buChar char="§"/>
            </a:pPr>
            <a:r>
              <a:rPr lang="en-GB" sz="2400" b="0" u="none" dirty="0"/>
              <a:t>One entity</a:t>
            </a:r>
          </a:p>
          <a:p>
            <a:pPr marL="342900" indent="-342900">
              <a:buFont typeface="Wingdings" panose="05000000000000000000" pitchFamily="2" charset="2"/>
              <a:buChar char="§"/>
            </a:pPr>
            <a:r>
              <a:rPr lang="en-GB" sz="2400" b="0" u="none" dirty="0"/>
              <a:t>Multiple time periods</a:t>
            </a:r>
          </a:p>
          <a:p>
            <a:pPr marL="342900" indent="-342900">
              <a:buFont typeface="Wingdings" panose="05000000000000000000" pitchFamily="2" charset="2"/>
              <a:buChar char="§"/>
            </a:pPr>
            <a:r>
              <a:rPr lang="en-GB" sz="2400" b="0" u="none" dirty="0"/>
              <a:t>Used for trend &amp; forecasting</a:t>
            </a:r>
          </a:p>
          <a:p>
            <a:pPr algn="just">
              <a:spcBef>
                <a:spcPts val="500"/>
              </a:spcBef>
              <a:defRPr sz="2400">
                <a:latin typeface="+mn-lt"/>
                <a:ea typeface="+mn-ea"/>
                <a:cs typeface="+mn-cs"/>
                <a:sym typeface="Times New Roman"/>
              </a:defRPr>
            </a:pPr>
            <a:endParaRPr lang="en-GB" dirty="0"/>
          </a:p>
          <a:p>
            <a:pPr algn="just">
              <a:spcBef>
                <a:spcPts val="500"/>
              </a:spcBef>
              <a:defRPr sz="2400">
                <a:latin typeface="+mn-lt"/>
                <a:ea typeface="+mn-ea"/>
                <a:cs typeface="+mn-cs"/>
                <a:sym typeface="Times New Roman"/>
              </a:defRPr>
            </a:pPr>
            <a:endParaRPr dirty="0"/>
          </a:p>
        </p:txBody>
      </p:sp>
    </p:spTree>
    <p:extLst>
      <p:ext uri="{BB962C8B-B14F-4D97-AF65-F5344CB8AC3E}">
        <p14:creationId xmlns:p14="http://schemas.microsoft.com/office/powerpoint/2010/main" val="13008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589993-BCCC-C072-F871-7C253C30CEE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CD25C6D-A5EB-920A-F6A3-68DE311C8A31}"/>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12700" algn="l" rtl="0">
              <a:lnSpc>
                <a:spcPct val="90000"/>
              </a:lnSpc>
              <a:spcBef>
                <a:spcPct val="0"/>
              </a:spcBef>
            </a:pPr>
            <a:r>
              <a:rPr lang="en-GB" sz="5400" dirty="0"/>
              <a:t>Panel Data </a:t>
            </a:r>
            <a:endParaRPr lang="en-US" sz="5400" kern="1200" dirty="0">
              <a:solidFill>
                <a:srgbClr val="C00000"/>
              </a:solidFill>
              <a:latin typeface="+mj-lt"/>
              <a:ea typeface="+mj-ea"/>
              <a:cs typeface="+mj-cs"/>
            </a:endParaRPr>
          </a:p>
        </p:txBody>
      </p:sp>
      <p:sp>
        <p:nvSpPr>
          <p:cNvPr id="3" name="object 3">
            <a:extLst>
              <a:ext uri="{FF2B5EF4-FFF2-40B4-BE49-F238E27FC236}">
                <a16:creationId xmlns:a16="http://schemas.microsoft.com/office/drawing/2014/main" id="{3BDD005E-A5AE-E0A4-758E-57C114B6A224}"/>
              </a:ext>
            </a:extLst>
          </p:cNvPr>
          <p:cNvSpPr txBox="1"/>
          <p:nvPr/>
        </p:nvSpPr>
        <p:spPr>
          <a:xfrm>
            <a:off x="838200" y="1929384"/>
            <a:ext cx="10515600" cy="4251960"/>
          </a:xfrm>
          <a:prstGeom prst="rect">
            <a:avLst/>
          </a:prstGeom>
        </p:spPr>
        <p:txBody>
          <a:bodyPr vert="horz" lIns="91440" tIns="45720" rIns="91440" bIns="45720" rtlCol="0">
            <a:normAutofit/>
          </a:bodyPr>
          <a:lstStyle/>
          <a:p>
            <a:pPr algn="just">
              <a:spcBef>
                <a:spcPts val="500"/>
              </a:spcBef>
              <a:defRPr sz="2400" i="1">
                <a:latin typeface="+mn-lt"/>
                <a:ea typeface="+mn-ea"/>
                <a:cs typeface="+mn-cs"/>
                <a:sym typeface="Times New Roman"/>
              </a:defRPr>
            </a:pPr>
            <a:endParaRPr lang="en-GB" sz="2000" dirty="0">
              <a:highlight>
                <a:srgbClr val="FFFF00"/>
              </a:highlight>
            </a:endParaRPr>
          </a:p>
        </p:txBody>
      </p:sp>
      <p:sp>
        <p:nvSpPr>
          <p:cNvPr id="5" name="TextBox 4">
            <a:extLst>
              <a:ext uri="{FF2B5EF4-FFF2-40B4-BE49-F238E27FC236}">
                <a16:creationId xmlns:a16="http://schemas.microsoft.com/office/drawing/2014/main" id="{000BB455-4A81-71DE-CD6A-319DE2B16244}"/>
              </a:ext>
            </a:extLst>
          </p:cNvPr>
          <p:cNvSpPr txBox="1"/>
          <p:nvPr/>
        </p:nvSpPr>
        <p:spPr>
          <a:xfrm>
            <a:off x="1295400" y="2055813"/>
            <a:ext cx="9829800" cy="692497"/>
          </a:xfrm>
          <a:prstGeom prst="rect">
            <a:avLst/>
          </a:prstGeom>
          <a:noFill/>
        </p:spPr>
        <p:txBody>
          <a:bodyPr wrap="square">
            <a:spAutoFit/>
          </a:bodyPr>
          <a:lstStyle/>
          <a:p>
            <a:pPr>
              <a:spcBef>
                <a:spcPts val="500"/>
              </a:spcBef>
              <a:defRPr sz="2100">
                <a:latin typeface="+mn-lt"/>
                <a:ea typeface="+mn-ea"/>
                <a:cs typeface="+mn-cs"/>
                <a:sym typeface="Times New Roman"/>
              </a:defRPr>
            </a:pPr>
            <a:br>
              <a:rPr lang="en-GB" sz="1800" dirty="0"/>
            </a:br>
            <a:endParaRPr lang="en-GB" dirty="0"/>
          </a:p>
        </p:txBody>
      </p:sp>
      <p:sp>
        <p:nvSpPr>
          <p:cNvPr id="4" name="Rectangle 3">
            <a:extLst>
              <a:ext uri="{FF2B5EF4-FFF2-40B4-BE49-F238E27FC236}">
                <a16:creationId xmlns:a16="http://schemas.microsoft.com/office/drawing/2014/main" id="{71C142CD-C2CF-C62D-CD40-1A62DB130252}"/>
              </a:ext>
            </a:extLst>
          </p:cNvPr>
          <p:cNvSpPr txBox="1">
            <a:spLocks noGrp="1"/>
          </p:cNvSpPr>
          <p:nvPr>
            <p:ph type="body" idx="1"/>
          </p:nvPr>
        </p:nvSpPr>
        <p:spPr>
          <a:xfrm>
            <a:off x="838200" y="1929384"/>
            <a:ext cx="9347200" cy="4563491"/>
          </a:xfrm>
          <a:prstGeom prst="rect">
            <a:avLst/>
          </a:prstGeom>
        </p:spPr>
        <p:txBody>
          <a:bodyPr>
            <a:normAutofit/>
          </a:bodyPr>
          <a:lstStyle/>
          <a:p>
            <a:r>
              <a:rPr lang="en-GB" sz="2400" u="none" dirty="0"/>
              <a:t>Panel data </a:t>
            </a:r>
            <a:r>
              <a:rPr lang="en-GB" sz="2400" b="0" u="none" dirty="0"/>
              <a:t>is a </a:t>
            </a:r>
            <a:r>
              <a:rPr lang="en-GB" sz="2400" u="none" dirty="0"/>
              <a:t>combination of cross-sectional and time-series data.</a:t>
            </a:r>
          </a:p>
          <a:p>
            <a:endParaRPr lang="en-GB" sz="1800" u="none" dirty="0"/>
          </a:p>
          <a:p>
            <a:r>
              <a:rPr lang="en-GB" sz="2000" u="none" dirty="0"/>
              <a:t>Examples</a:t>
            </a:r>
          </a:p>
          <a:p>
            <a:r>
              <a:rPr lang="en-GB" sz="2000" b="0" u="none" dirty="0"/>
              <a:t>Profits of 10 banks over 5 years</a:t>
            </a:r>
          </a:p>
          <a:p>
            <a:r>
              <a:rPr lang="en-GB" sz="2000" b="0" u="none" dirty="0"/>
              <a:t>Share prices of 20 companies for 10 years</a:t>
            </a:r>
          </a:p>
          <a:p>
            <a:endParaRPr lang="en-GB" sz="2000" b="0" u="none" dirty="0"/>
          </a:p>
          <a:p>
            <a:r>
              <a:rPr lang="en-GB" sz="1800" u="none" dirty="0"/>
              <a:t>Why banks and finance use it</a:t>
            </a:r>
          </a:p>
          <a:p>
            <a:r>
              <a:rPr lang="en-GB" sz="2000" b="0" u="none" dirty="0"/>
              <a:t>Better forecasting</a:t>
            </a:r>
          </a:p>
          <a:p>
            <a:r>
              <a:rPr lang="en-GB" sz="2000" b="0" u="none" dirty="0"/>
              <a:t>More accurate financial models</a:t>
            </a:r>
          </a:p>
          <a:p>
            <a:pPr algn="just">
              <a:spcBef>
                <a:spcPts val="500"/>
              </a:spcBef>
              <a:defRPr sz="2400">
                <a:latin typeface="+mn-lt"/>
                <a:ea typeface="+mn-ea"/>
                <a:cs typeface="+mn-cs"/>
                <a:sym typeface="Times New Roman"/>
              </a:defRPr>
            </a:pPr>
            <a:endParaRPr lang="en-GB" dirty="0"/>
          </a:p>
          <a:p>
            <a:pPr algn="just">
              <a:spcBef>
                <a:spcPts val="500"/>
              </a:spcBef>
              <a:defRPr sz="2400">
                <a:latin typeface="+mn-lt"/>
                <a:ea typeface="+mn-ea"/>
                <a:cs typeface="+mn-cs"/>
                <a:sym typeface="Times New Roman"/>
              </a:defRPr>
            </a:pPr>
            <a:endParaRPr dirty="0"/>
          </a:p>
        </p:txBody>
      </p:sp>
    </p:spTree>
    <p:extLst>
      <p:ext uri="{BB962C8B-B14F-4D97-AF65-F5344CB8AC3E}">
        <p14:creationId xmlns:p14="http://schemas.microsoft.com/office/powerpoint/2010/main" val="11042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 name="Rectangle 1026"/>
          <p:cNvSpPr txBox="1">
            <a:spLocks noGrp="1"/>
          </p:cNvSpPr>
          <p:nvPr>
            <p:ph type="title"/>
          </p:nvPr>
        </p:nvSpPr>
        <p:spPr>
          <a:xfrm>
            <a:off x="883920" y="522608"/>
            <a:ext cx="8229600" cy="1143000"/>
          </a:xfrm>
          <a:prstGeom prst="rect">
            <a:avLst/>
          </a:prstGeom>
        </p:spPr>
        <p:txBody>
          <a:bodyPr/>
          <a:lstStyle/>
          <a:p>
            <a:pPr>
              <a:defRPr sz="2500" b="1">
                <a:latin typeface="+mn-lt"/>
                <a:ea typeface="+mn-ea"/>
                <a:cs typeface="+mn-cs"/>
                <a:sym typeface="Times New Roman"/>
              </a:defRPr>
            </a:pPr>
            <a:r>
              <a:rPr sz="2800" dirty="0"/>
              <a:t>Comparison of Time Series versus Cross-sectional Data</a:t>
            </a:r>
            <a:br>
              <a:rPr dirty="0"/>
            </a:br>
            <a:endParaRPr dirty="0"/>
          </a:p>
        </p:txBody>
      </p:sp>
      <p:sp>
        <p:nvSpPr>
          <p:cNvPr id="180" name="Rectangle 1027"/>
          <p:cNvSpPr txBox="1">
            <a:spLocks noGrp="1"/>
          </p:cNvSpPr>
          <p:nvPr>
            <p:ph type="body" idx="1"/>
          </p:nvPr>
        </p:nvSpPr>
        <p:spPr>
          <a:xfrm>
            <a:off x="883920" y="1643865"/>
            <a:ext cx="9631680" cy="4861109"/>
          </a:xfrm>
          <a:prstGeom prst="rect">
            <a:avLst/>
          </a:prstGeom>
        </p:spPr>
        <p:txBody>
          <a:bodyPr>
            <a:normAutofit lnSpcReduction="10000"/>
          </a:bodyPr>
          <a:lstStyle/>
          <a:p>
            <a:pPr>
              <a:spcBef>
                <a:spcPts val="500"/>
              </a:spcBef>
              <a:defRPr sz="2100" b="1">
                <a:latin typeface="+mn-lt"/>
                <a:ea typeface="+mn-ea"/>
                <a:cs typeface="+mn-cs"/>
                <a:sym typeface="Times New Roman"/>
              </a:defRPr>
            </a:pPr>
            <a:r>
              <a:rPr sz="2400" dirty="0"/>
              <a:t>Examples of</a:t>
            </a:r>
            <a:r>
              <a:rPr sz="2400" i="1" dirty="0"/>
              <a:t> Problems that Could be Tackled Using a </a:t>
            </a:r>
            <a:r>
              <a:rPr sz="2400" i="1" u="sng" dirty="0"/>
              <a:t>Time Series</a:t>
            </a:r>
            <a:r>
              <a:rPr sz="2400" i="1" dirty="0"/>
              <a:t> Regression</a:t>
            </a:r>
          </a:p>
          <a:p>
            <a:pPr>
              <a:spcBef>
                <a:spcPts val="500"/>
              </a:spcBef>
              <a:buNone/>
              <a:defRPr sz="2100">
                <a:latin typeface="+mn-lt"/>
                <a:ea typeface="+mn-ea"/>
                <a:cs typeface="+mn-cs"/>
                <a:sym typeface="Times New Roman"/>
              </a:defRPr>
            </a:pPr>
            <a:r>
              <a:rPr sz="2400" dirty="0"/>
              <a:t>	- How the value of a country’s stock index has varied with that country’s</a:t>
            </a:r>
          </a:p>
          <a:p>
            <a:pPr>
              <a:spcBef>
                <a:spcPts val="500"/>
              </a:spcBef>
              <a:buNone/>
              <a:defRPr sz="2100">
                <a:latin typeface="+mn-lt"/>
                <a:ea typeface="+mn-ea"/>
                <a:cs typeface="+mn-cs"/>
                <a:sym typeface="Times New Roman"/>
              </a:defRPr>
            </a:pPr>
            <a:r>
              <a:rPr sz="2400" dirty="0"/>
              <a:t>	   macroeconomic fundamentals.</a:t>
            </a:r>
          </a:p>
          <a:p>
            <a:pPr>
              <a:spcBef>
                <a:spcPts val="500"/>
              </a:spcBef>
              <a:buNone/>
              <a:defRPr sz="2100">
                <a:latin typeface="+mn-lt"/>
                <a:ea typeface="+mn-ea"/>
                <a:cs typeface="+mn-cs"/>
                <a:sym typeface="Times New Roman"/>
              </a:defRPr>
            </a:pPr>
            <a:r>
              <a:rPr sz="2400" dirty="0"/>
              <a:t>	- How the value of a company’s stock price has varied when it announced the value of its dividend payment, or issue of debt.</a:t>
            </a:r>
          </a:p>
          <a:p>
            <a:pPr>
              <a:spcBef>
                <a:spcPts val="500"/>
              </a:spcBef>
              <a:buNone/>
              <a:defRPr sz="2100">
                <a:latin typeface="+mn-lt"/>
                <a:ea typeface="+mn-ea"/>
                <a:cs typeface="+mn-cs"/>
                <a:sym typeface="Times New Roman"/>
              </a:defRPr>
            </a:pPr>
            <a:r>
              <a:rPr sz="2400" dirty="0"/>
              <a:t>	- The effect on a country’s currency of an increase in its interest rate.</a:t>
            </a:r>
            <a:endParaRPr sz="2400" u="sng" dirty="0"/>
          </a:p>
          <a:p>
            <a:pPr>
              <a:defRPr sz="2000" u="sng">
                <a:latin typeface="+mn-lt"/>
                <a:ea typeface="+mn-ea"/>
                <a:cs typeface="+mn-cs"/>
                <a:sym typeface="Times New Roman"/>
              </a:defRPr>
            </a:pPr>
            <a:endParaRPr sz="2400" u="sng" dirty="0"/>
          </a:p>
          <a:p>
            <a:pPr>
              <a:spcBef>
                <a:spcPts val="500"/>
              </a:spcBef>
              <a:defRPr sz="2100" u="sng">
                <a:latin typeface="+mn-lt"/>
                <a:ea typeface="+mn-ea"/>
                <a:cs typeface="+mn-cs"/>
                <a:sym typeface="Times New Roman"/>
              </a:defRPr>
            </a:pPr>
            <a:r>
              <a:rPr sz="2400" b="1" dirty="0"/>
              <a:t>Cross-sectional data</a:t>
            </a:r>
            <a:r>
              <a:rPr sz="2400" u="none" dirty="0"/>
              <a:t> is data on one or more variables collected at a single point in time, e.g.</a:t>
            </a:r>
          </a:p>
          <a:p>
            <a:pPr>
              <a:spcBef>
                <a:spcPts val="500"/>
              </a:spcBef>
              <a:buNone/>
              <a:defRPr sz="2100">
                <a:latin typeface="+mn-lt"/>
                <a:ea typeface="+mn-ea"/>
                <a:cs typeface="+mn-cs"/>
                <a:sym typeface="Times New Roman"/>
              </a:defRPr>
            </a:pPr>
            <a:r>
              <a:rPr sz="2400" dirty="0"/>
              <a:t>	- A poll of usage of internet stock  broking services. </a:t>
            </a:r>
          </a:p>
          <a:p>
            <a:pPr>
              <a:spcBef>
                <a:spcPts val="500"/>
              </a:spcBef>
              <a:buNone/>
              <a:defRPr sz="2100">
                <a:latin typeface="+mn-lt"/>
                <a:ea typeface="+mn-ea"/>
                <a:cs typeface="+mn-cs"/>
                <a:sym typeface="Times New Roman"/>
              </a:defRPr>
            </a:pPr>
            <a:r>
              <a:rPr sz="2400" dirty="0"/>
              <a:t>	- Cross-section of stock returns on the New York Stock Exchange.</a:t>
            </a:r>
          </a:p>
          <a:p>
            <a:pPr>
              <a:spcBef>
                <a:spcPts val="500"/>
              </a:spcBef>
              <a:buNone/>
              <a:defRPr sz="2100">
                <a:latin typeface="+mn-lt"/>
                <a:ea typeface="+mn-ea"/>
                <a:cs typeface="+mn-cs"/>
                <a:sym typeface="Times New Roman"/>
              </a:defRPr>
            </a:pPr>
            <a:r>
              <a:rPr sz="2400" dirty="0"/>
              <a:t>	- A sample of bond credit ratings for UK banks.</a:t>
            </a:r>
          </a:p>
        </p:txBody>
      </p:sp>
    </p:spTree>
    <p:extLst>
      <p:ext uri="{BB962C8B-B14F-4D97-AF65-F5344CB8AC3E}">
        <p14:creationId xmlns:p14="http://schemas.microsoft.com/office/powerpoint/2010/main" val="3606957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
                                            <p:txEl>
                                              <p:pRg st="1" end="1"/>
                                            </p:txEl>
                                          </p:spTgt>
                                        </p:tgtEl>
                                        <p:attrNameLst>
                                          <p:attrName>style.visibility</p:attrName>
                                        </p:attrNameLst>
                                      </p:cBhvr>
                                      <p:to>
                                        <p:strVal val="visible"/>
                                      </p:to>
                                    </p:set>
                                    <p:anim calcmode="lin" valueType="num">
                                      <p:cBhvr additive="base">
                                        <p:cTn id="13" dur="500" fill="hold"/>
                                        <p:tgtEl>
                                          <p:spTgt spid="1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0">
                                            <p:txEl>
                                              <p:pRg st="2" end="2"/>
                                            </p:txEl>
                                          </p:spTgt>
                                        </p:tgtEl>
                                        <p:attrNameLst>
                                          <p:attrName>style.visibility</p:attrName>
                                        </p:attrNameLst>
                                      </p:cBhvr>
                                      <p:to>
                                        <p:strVal val="visible"/>
                                      </p:to>
                                    </p:set>
                                    <p:anim calcmode="lin" valueType="num">
                                      <p:cBhvr additive="base">
                                        <p:cTn id="19" dur="500" fill="hold"/>
                                        <p:tgtEl>
                                          <p:spTgt spid="1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0">
                                            <p:txEl>
                                              <p:pRg st="3" end="3"/>
                                            </p:txEl>
                                          </p:spTgt>
                                        </p:tgtEl>
                                        <p:attrNameLst>
                                          <p:attrName>style.visibility</p:attrName>
                                        </p:attrNameLst>
                                      </p:cBhvr>
                                      <p:to>
                                        <p:strVal val="visible"/>
                                      </p:to>
                                    </p:set>
                                    <p:anim calcmode="lin" valueType="num">
                                      <p:cBhvr additive="base">
                                        <p:cTn id="25" dur="500" fill="hold"/>
                                        <p:tgtEl>
                                          <p:spTgt spid="1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0">
                                            <p:txEl>
                                              <p:pRg st="4" end="4"/>
                                            </p:txEl>
                                          </p:spTgt>
                                        </p:tgtEl>
                                        <p:attrNameLst>
                                          <p:attrName>style.visibility</p:attrName>
                                        </p:attrNameLst>
                                      </p:cBhvr>
                                      <p:to>
                                        <p:strVal val="visible"/>
                                      </p:to>
                                    </p:set>
                                    <p:anim calcmode="lin" valueType="num">
                                      <p:cBhvr additive="base">
                                        <p:cTn id="31" dur="500" fill="hold"/>
                                        <p:tgtEl>
                                          <p:spTgt spid="1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0">
                                            <p:txEl>
                                              <p:pRg st="6" end="6"/>
                                            </p:txEl>
                                          </p:spTgt>
                                        </p:tgtEl>
                                        <p:attrNameLst>
                                          <p:attrName>style.visibility</p:attrName>
                                        </p:attrNameLst>
                                      </p:cBhvr>
                                      <p:to>
                                        <p:strVal val="visible"/>
                                      </p:to>
                                    </p:set>
                                    <p:anim calcmode="lin" valueType="num">
                                      <p:cBhvr additive="base">
                                        <p:cTn id="37" dur="500" fill="hold"/>
                                        <p:tgtEl>
                                          <p:spTgt spid="1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0">
                                            <p:txEl>
                                              <p:pRg st="7" end="7"/>
                                            </p:txEl>
                                          </p:spTgt>
                                        </p:tgtEl>
                                        <p:attrNameLst>
                                          <p:attrName>style.visibility</p:attrName>
                                        </p:attrNameLst>
                                      </p:cBhvr>
                                      <p:to>
                                        <p:strVal val="visible"/>
                                      </p:to>
                                    </p:set>
                                    <p:anim calcmode="lin" valueType="num">
                                      <p:cBhvr additive="base">
                                        <p:cTn id="43" dur="500" fill="hold"/>
                                        <p:tgtEl>
                                          <p:spTgt spid="18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0">
                                            <p:txEl>
                                              <p:pRg st="8" end="8"/>
                                            </p:txEl>
                                          </p:spTgt>
                                        </p:tgtEl>
                                        <p:attrNameLst>
                                          <p:attrName>style.visibility</p:attrName>
                                        </p:attrNameLst>
                                      </p:cBhvr>
                                      <p:to>
                                        <p:strVal val="visible"/>
                                      </p:to>
                                    </p:set>
                                    <p:anim calcmode="lin" valueType="num">
                                      <p:cBhvr additive="base">
                                        <p:cTn id="49" dur="500" fill="hold"/>
                                        <p:tgtEl>
                                          <p:spTgt spid="18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0">
                                            <p:txEl>
                                              <p:pRg st="9" end="9"/>
                                            </p:txEl>
                                          </p:spTgt>
                                        </p:tgtEl>
                                        <p:attrNameLst>
                                          <p:attrName>style.visibility</p:attrName>
                                        </p:attrNameLst>
                                      </p:cBhvr>
                                      <p:to>
                                        <p:strVal val="visible"/>
                                      </p:to>
                                    </p:set>
                                    <p:anim calcmode="lin" valueType="num">
                                      <p:cBhvr additive="base">
                                        <p:cTn id="55" dur="500" fill="hold"/>
                                        <p:tgtEl>
                                          <p:spTgt spid="18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 name="Rectangle 1026"/>
          <p:cNvSpPr txBox="1">
            <a:spLocks noGrp="1"/>
          </p:cNvSpPr>
          <p:nvPr>
            <p:ph type="title"/>
          </p:nvPr>
        </p:nvSpPr>
        <p:spPr>
          <a:xfrm>
            <a:off x="906780" y="483703"/>
            <a:ext cx="8229600" cy="1143000"/>
          </a:xfrm>
          <a:prstGeom prst="rect">
            <a:avLst/>
          </a:prstGeom>
        </p:spPr>
        <p:txBody>
          <a:bodyPr/>
          <a:lstStyle/>
          <a:p>
            <a:pPr>
              <a:defRPr sz="2500" b="1">
                <a:latin typeface="+mn-lt"/>
                <a:ea typeface="+mn-ea"/>
                <a:cs typeface="+mn-cs"/>
                <a:sym typeface="Times New Roman"/>
              </a:defRPr>
            </a:pPr>
            <a:r>
              <a:rPr dirty="0"/>
              <a:t>Comparison of Cross-sectional and Panel Data</a:t>
            </a:r>
            <a:br>
              <a:rPr dirty="0"/>
            </a:br>
            <a:endParaRPr dirty="0"/>
          </a:p>
        </p:txBody>
      </p:sp>
      <p:sp>
        <p:nvSpPr>
          <p:cNvPr id="183" name="Rectangle 1027"/>
          <p:cNvSpPr txBox="1">
            <a:spLocks noGrp="1"/>
          </p:cNvSpPr>
          <p:nvPr>
            <p:ph type="body" idx="1"/>
          </p:nvPr>
        </p:nvSpPr>
        <p:spPr>
          <a:xfrm>
            <a:off x="720090" y="1626703"/>
            <a:ext cx="10664190" cy="4665723"/>
          </a:xfrm>
          <a:prstGeom prst="rect">
            <a:avLst/>
          </a:prstGeom>
        </p:spPr>
        <p:txBody>
          <a:bodyPr>
            <a:normAutofit/>
          </a:bodyPr>
          <a:lstStyle/>
          <a:p>
            <a:pPr algn="just">
              <a:spcBef>
                <a:spcPts val="500"/>
              </a:spcBef>
              <a:defRPr sz="2100">
                <a:latin typeface="+mn-lt"/>
                <a:ea typeface="+mn-ea"/>
                <a:cs typeface="+mn-cs"/>
                <a:sym typeface="Times New Roman"/>
              </a:defRPr>
            </a:pPr>
            <a:r>
              <a:rPr sz="2400" dirty="0"/>
              <a:t>Examples of</a:t>
            </a:r>
            <a:r>
              <a:rPr sz="2400" i="1" dirty="0"/>
              <a:t> Problems that Could be Tackled Using a </a:t>
            </a:r>
            <a:r>
              <a:rPr sz="2400" b="1" i="1" u="sng" dirty="0"/>
              <a:t>Cross-Sectional </a:t>
            </a:r>
            <a:r>
              <a:rPr sz="2400" i="1" dirty="0"/>
              <a:t>Regression</a:t>
            </a:r>
          </a:p>
          <a:p>
            <a:pPr algn="just">
              <a:spcBef>
                <a:spcPts val="500"/>
              </a:spcBef>
              <a:buNone/>
              <a:defRPr sz="2100">
                <a:latin typeface="+mn-lt"/>
                <a:ea typeface="+mn-ea"/>
                <a:cs typeface="+mn-cs"/>
                <a:sym typeface="Times New Roman"/>
              </a:defRPr>
            </a:pPr>
            <a:r>
              <a:rPr sz="2400" dirty="0"/>
              <a:t>	- The relationship between company size and the return to investing in its shares</a:t>
            </a:r>
          </a:p>
          <a:p>
            <a:pPr algn="just">
              <a:spcBef>
                <a:spcPts val="500"/>
              </a:spcBef>
              <a:buNone/>
              <a:defRPr sz="2100">
                <a:latin typeface="+mn-lt"/>
                <a:ea typeface="+mn-ea"/>
                <a:cs typeface="+mn-cs"/>
                <a:sym typeface="Times New Roman"/>
              </a:defRPr>
            </a:pPr>
            <a:r>
              <a:rPr sz="2400" dirty="0"/>
              <a:t>	- The relationship between a country’s GDP level and the probability that the</a:t>
            </a:r>
          </a:p>
          <a:p>
            <a:pPr algn="just">
              <a:spcBef>
                <a:spcPts val="500"/>
              </a:spcBef>
              <a:buNone/>
              <a:defRPr sz="2100">
                <a:latin typeface="+mn-lt"/>
                <a:ea typeface="+mn-ea"/>
                <a:cs typeface="+mn-cs"/>
                <a:sym typeface="Times New Roman"/>
              </a:defRPr>
            </a:pPr>
            <a:r>
              <a:rPr sz="2400" dirty="0"/>
              <a:t>        government will default on its sovereign debt.</a:t>
            </a:r>
          </a:p>
          <a:p>
            <a:pPr algn="just">
              <a:lnSpc>
                <a:spcPct val="90000"/>
              </a:lnSpc>
              <a:defRPr sz="2100">
                <a:latin typeface="+mn-lt"/>
                <a:ea typeface="+mn-ea"/>
                <a:cs typeface="+mn-cs"/>
                <a:sym typeface="Times New Roman"/>
              </a:defRPr>
            </a:pPr>
            <a:endParaRPr sz="2400" dirty="0"/>
          </a:p>
          <a:p>
            <a:pPr algn="just">
              <a:spcBef>
                <a:spcPts val="500"/>
              </a:spcBef>
              <a:defRPr sz="2100" u="sng">
                <a:latin typeface="+mn-lt"/>
                <a:ea typeface="+mn-ea"/>
                <a:cs typeface="+mn-cs"/>
                <a:sym typeface="Times New Roman"/>
              </a:defRPr>
            </a:pPr>
            <a:r>
              <a:rPr sz="2400" b="1" dirty="0"/>
              <a:t>Panel Data</a:t>
            </a:r>
            <a:r>
              <a:rPr sz="2400" u="none" dirty="0"/>
              <a:t> has the dimensions of both time series and cross-sections, e.g. the daily prices of a number of blue chip stocks over two years.</a:t>
            </a:r>
          </a:p>
          <a:p>
            <a:pPr algn="just">
              <a:lnSpc>
                <a:spcPct val="90000"/>
              </a:lnSpc>
              <a:defRPr sz="2100">
                <a:latin typeface="+mn-lt"/>
                <a:ea typeface="+mn-ea"/>
                <a:cs typeface="+mn-cs"/>
                <a:sym typeface="Times New Roman"/>
              </a:defRPr>
            </a:pPr>
            <a:endParaRPr sz="2400" u="none" dirty="0"/>
          </a:p>
          <a:p>
            <a:pPr algn="just">
              <a:spcBef>
                <a:spcPts val="500"/>
              </a:spcBef>
              <a:defRPr sz="2100">
                <a:latin typeface="+mn-lt"/>
                <a:ea typeface="+mn-ea"/>
                <a:cs typeface="+mn-cs"/>
                <a:sym typeface="Times New Roman"/>
              </a:defRPr>
            </a:pPr>
            <a:r>
              <a:rPr sz="2400" dirty="0"/>
              <a:t>It is common to denote each observation by the letter </a:t>
            </a:r>
            <a:r>
              <a:rPr sz="2400" i="1" dirty="0"/>
              <a:t>t</a:t>
            </a:r>
            <a:r>
              <a:rPr sz="2400" dirty="0"/>
              <a:t> and the total number of observations by </a:t>
            </a:r>
            <a:r>
              <a:rPr sz="2400" i="1" dirty="0"/>
              <a:t>T</a:t>
            </a:r>
            <a:r>
              <a:rPr sz="2400" dirty="0"/>
              <a:t> for time series data, and to denote each observation by the letter </a:t>
            </a:r>
            <a:r>
              <a:rPr sz="2400" i="1" dirty="0" err="1"/>
              <a:t>i</a:t>
            </a:r>
            <a:r>
              <a:rPr sz="2400" dirty="0"/>
              <a:t> and the total number of observations by </a:t>
            </a:r>
            <a:r>
              <a:rPr sz="2400" i="1" dirty="0"/>
              <a:t>N</a:t>
            </a:r>
            <a:r>
              <a:rPr sz="2400" dirty="0"/>
              <a:t> for cross-sectional data.</a:t>
            </a:r>
          </a:p>
        </p:txBody>
      </p:sp>
    </p:spTree>
    <p:extLst>
      <p:ext uri="{BB962C8B-B14F-4D97-AF65-F5344CB8AC3E}">
        <p14:creationId xmlns:p14="http://schemas.microsoft.com/office/powerpoint/2010/main" val="1087842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 calcmode="lin" valueType="num">
                                      <p:cBhvr additive="base">
                                        <p:cTn id="7" dur="500" fill="hold"/>
                                        <p:tgtEl>
                                          <p:spTgt spid="1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
                                            <p:txEl>
                                              <p:pRg st="1" end="1"/>
                                            </p:txEl>
                                          </p:spTgt>
                                        </p:tgtEl>
                                        <p:attrNameLst>
                                          <p:attrName>style.visibility</p:attrName>
                                        </p:attrNameLst>
                                      </p:cBhvr>
                                      <p:to>
                                        <p:strVal val="visible"/>
                                      </p:to>
                                    </p:set>
                                    <p:anim calcmode="lin" valueType="num">
                                      <p:cBhvr additive="base">
                                        <p:cTn id="13" dur="500" fill="hold"/>
                                        <p:tgtEl>
                                          <p:spTgt spid="1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3">
                                            <p:txEl>
                                              <p:pRg st="2" end="2"/>
                                            </p:txEl>
                                          </p:spTgt>
                                        </p:tgtEl>
                                        <p:attrNameLst>
                                          <p:attrName>style.visibility</p:attrName>
                                        </p:attrNameLst>
                                      </p:cBhvr>
                                      <p:to>
                                        <p:strVal val="visible"/>
                                      </p:to>
                                    </p:set>
                                    <p:anim calcmode="lin" valueType="num">
                                      <p:cBhvr additive="base">
                                        <p:cTn id="19" dur="500" fill="hold"/>
                                        <p:tgtEl>
                                          <p:spTgt spid="1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3">
                                            <p:txEl>
                                              <p:pRg st="3" end="3"/>
                                            </p:txEl>
                                          </p:spTgt>
                                        </p:tgtEl>
                                        <p:attrNameLst>
                                          <p:attrName>style.visibility</p:attrName>
                                        </p:attrNameLst>
                                      </p:cBhvr>
                                      <p:to>
                                        <p:strVal val="visible"/>
                                      </p:to>
                                    </p:set>
                                    <p:anim calcmode="lin" valueType="num">
                                      <p:cBhvr additive="base">
                                        <p:cTn id="25" dur="500" fill="hold"/>
                                        <p:tgtEl>
                                          <p:spTgt spid="1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3">
                                            <p:txEl>
                                              <p:pRg st="5" end="5"/>
                                            </p:txEl>
                                          </p:spTgt>
                                        </p:tgtEl>
                                        <p:attrNameLst>
                                          <p:attrName>style.visibility</p:attrName>
                                        </p:attrNameLst>
                                      </p:cBhvr>
                                      <p:to>
                                        <p:strVal val="visible"/>
                                      </p:to>
                                    </p:set>
                                    <p:anim calcmode="lin" valueType="num">
                                      <p:cBhvr additive="base">
                                        <p:cTn id="31" dur="500" fill="hold"/>
                                        <p:tgtEl>
                                          <p:spTgt spid="1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3">
                                            <p:txEl>
                                              <p:pRg st="7" end="7"/>
                                            </p:txEl>
                                          </p:spTgt>
                                        </p:tgtEl>
                                        <p:attrNameLst>
                                          <p:attrName>style.visibility</p:attrName>
                                        </p:attrNameLst>
                                      </p:cBhvr>
                                      <p:to>
                                        <p:strVal val="visible"/>
                                      </p:to>
                                    </p:set>
                                    <p:anim calcmode="lin" valueType="num">
                                      <p:cBhvr additive="base">
                                        <p:cTn id="37" dur="500" fill="hold"/>
                                        <p:tgtEl>
                                          <p:spTgt spid="18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 name="Rectangle 2"/>
          <p:cNvSpPr txBox="1">
            <a:spLocks noGrp="1"/>
          </p:cNvSpPr>
          <p:nvPr>
            <p:ph type="title"/>
          </p:nvPr>
        </p:nvSpPr>
        <p:spPr>
          <a:xfrm>
            <a:off x="849604" y="500044"/>
            <a:ext cx="8229600" cy="1143000"/>
          </a:xfrm>
          <a:prstGeom prst="rect">
            <a:avLst/>
          </a:prstGeom>
        </p:spPr>
        <p:txBody>
          <a:bodyPr>
            <a:normAutofit/>
          </a:bodyPr>
          <a:lstStyle/>
          <a:p>
            <a:pPr>
              <a:defRPr sz="3900" b="1"/>
            </a:pPr>
            <a:r>
              <a:rPr sz="3200" dirty="0"/>
              <a:t> </a:t>
            </a:r>
            <a:endParaRPr sz="3200" dirty="0">
              <a:latin typeface="+mn-lt"/>
              <a:ea typeface="+mn-ea"/>
              <a:cs typeface="+mn-cs"/>
              <a:sym typeface="Times New Roman"/>
            </a:endParaRPr>
          </a:p>
        </p:txBody>
      </p:sp>
      <p:sp>
        <p:nvSpPr>
          <p:cNvPr id="174" name="Rectangle 3"/>
          <p:cNvSpPr txBox="1">
            <a:spLocks noGrp="1"/>
          </p:cNvSpPr>
          <p:nvPr>
            <p:ph type="body" idx="1"/>
          </p:nvPr>
        </p:nvSpPr>
        <p:spPr>
          <a:xfrm>
            <a:off x="2006600" y="1643044"/>
            <a:ext cx="8178800" cy="4824538"/>
          </a:xfrm>
          <a:prstGeom prst="rect">
            <a:avLst/>
          </a:prstGeom>
        </p:spPr>
        <p:txBody>
          <a:bodyPr/>
          <a:lstStyle/>
          <a:p>
            <a:pPr algn="just">
              <a:spcBef>
                <a:spcPts val="500"/>
              </a:spcBef>
              <a:defRPr sz="2400">
                <a:latin typeface="+mn-lt"/>
                <a:ea typeface="+mn-ea"/>
                <a:cs typeface="+mn-cs"/>
                <a:sym typeface="Times New Roman"/>
              </a:defRPr>
            </a:pPr>
            <a:r>
              <a:rPr dirty="0"/>
              <a:t>There are 3 types of data which we might use for quantitative analysis:</a:t>
            </a:r>
          </a:p>
          <a:p>
            <a:pPr algn="just">
              <a:lnSpc>
                <a:spcPct val="90000"/>
              </a:lnSpc>
              <a:buSzTx/>
              <a:buNone/>
              <a:defRPr sz="2400">
                <a:latin typeface="+mn-lt"/>
                <a:ea typeface="+mn-ea"/>
                <a:cs typeface="+mn-cs"/>
                <a:sym typeface="Times New Roman"/>
              </a:defRPr>
            </a:pPr>
            <a:endParaRPr dirty="0"/>
          </a:p>
          <a:p>
            <a:pPr algn="just">
              <a:spcBef>
                <a:spcPts val="500"/>
              </a:spcBef>
              <a:buNone/>
              <a:defRPr sz="2400">
                <a:latin typeface="+mn-lt"/>
                <a:ea typeface="+mn-ea"/>
                <a:cs typeface="+mn-cs"/>
                <a:sym typeface="Times New Roman"/>
              </a:defRPr>
            </a:pPr>
            <a:r>
              <a:rPr dirty="0"/>
              <a:t>	</a:t>
            </a:r>
            <a:r>
              <a:rPr b="1" dirty="0"/>
              <a:t>1. Time series data</a:t>
            </a:r>
          </a:p>
          <a:p>
            <a:pPr marL="742950" lvl="1" indent="-285750" algn="just">
              <a:defRPr sz="2100">
                <a:latin typeface="+mn-lt"/>
                <a:ea typeface="+mn-ea"/>
                <a:cs typeface="+mn-cs"/>
                <a:sym typeface="Times New Roman"/>
              </a:defRPr>
            </a:pPr>
            <a:r>
              <a:rPr dirty="0"/>
              <a:t>Observations measured at different points in time</a:t>
            </a:r>
            <a:endParaRPr sz="2800" dirty="0"/>
          </a:p>
          <a:p>
            <a:pPr marL="742950" lvl="1" indent="-285750" algn="just">
              <a:spcBef>
                <a:spcPts val="600"/>
              </a:spcBef>
              <a:defRPr sz="2100">
                <a:latin typeface="+mn-lt"/>
                <a:ea typeface="+mn-ea"/>
                <a:cs typeface="+mn-cs"/>
                <a:sym typeface="Times New Roman"/>
              </a:defRPr>
            </a:pPr>
            <a:endParaRPr sz="2800" dirty="0"/>
          </a:p>
          <a:p>
            <a:pPr algn="just">
              <a:spcBef>
                <a:spcPts val="500"/>
              </a:spcBef>
              <a:buNone/>
              <a:defRPr sz="2400">
                <a:latin typeface="+mn-lt"/>
                <a:ea typeface="+mn-ea"/>
                <a:cs typeface="+mn-cs"/>
                <a:sym typeface="Times New Roman"/>
              </a:defRPr>
            </a:pPr>
            <a:r>
              <a:rPr dirty="0"/>
              <a:t>	</a:t>
            </a:r>
            <a:r>
              <a:rPr b="1" dirty="0"/>
              <a:t>2. Cross-sectional data</a:t>
            </a:r>
          </a:p>
          <a:p>
            <a:pPr marL="742950" lvl="1" indent="-285750" algn="just">
              <a:defRPr sz="2100">
                <a:latin typeface="+mn-lt"/>
                <a:ea typeface="+mn-ea"/>
                <a:cs typeface="+mn-cs"/>
                <a:sym typeface="Times New Roman"/>
              </a:defRPr>
            </a:pPr>
            <a:r>
              <a:rPr dirty="0"/>
              <a:t>Individual observations measured at a given point in time</a:t>
            </a:r>
            <a:endParaRPr sz="2800" dirty="0"/>
          </a:p>
          <a:p>
            <a:pPr marL="742950" lvl="1" indent="-285750" algn="just">
              <a:spcBef>
                <a:spcPts val="600"/>
              </a:spcBef>
              <a:defRPr sz="2100">
                <a:latin typeface="+mn-lt"/>
                <a:ea typeface="+mn-ea"/>
                <a:cs typeface="+mn-cs"/>
                <a:sym typeface="Times New Roman"/>
              </a:defRPr>
            </a:pPr>
            <a:endParaRPr sz="2800" dirty="0"/>
          </a:p>
          <a:p>
            <a:pPr algn="just">
              <a:spcBef>
                <a:spcPts val="500"/>
              </a:spcBef>
              <a:buNone/>
              <a:defRPr sz="2400">
                <a:latin typeface="+mn-lt"/>
                <a:ea typeface="+mn-ea"/>
                <a:cs typeface="+mn-cs"/>
                <a:sym typeface="Times New Roman"/>
              </a:defRPr>
            </a:pPr>
            <a:r>
              <a:rPr dirty="0"/>
              <a:t>	</a:t>
            </a:r>
            <a:r>
              <a:rPr b="1" dirty="0"/>
              <a:t>3. Panel data, a combination of 1. &amp; 2.</a:t>
            </a:r>
          </a:p>
          <a:p>
            <a:pPr marL="742950" lvl="1" indent="-285750" algn="just">
              <a:defRPr sz="2100">
                <a:latin typeface="+mn-lt"/>
                <a:ea typeface="+mn-ea"/>
                <a:cs typeface="+mn-cs"/>
                <a:sym typeface="Times New Roman"/>
              </a:defRPr>
            </a:pPr>
            <a:r>
              <a:rPr dirty="0"/>
              <a:t>A cross-section of observations is followed through time</a:t>
            </a:r>
          </a:p>
        </p:txBody>
      </p:sp>
      <p:pic>
        <p:nvPicPr>
          <p:cNvPr id="4" name="图片 3">
            <a:extLst>
              <a:ext uri="{FF2B5EF4-FFF2-40B4-BE49-F238E27FC236}">
                <a16:creationId xmlns:a16="http://schemas.microsoft.com/office/drawing/2014/main" id="{2FD0649C-3146-0544-A57E-7CDCE5F4B42D}"/>
              </a:ext>
            </a:extLst>
          </p:cNvPr>
          <p:cNvPicPr>
            <a:picLocks noChangeAspect="1"/>
          </p:cNvPicPr>
          <p:nvPr/>
        </p:nvPicPr>
        <p:blipFill rotWithShape="1">
          <a:blip r:embed="rId2"/>
          <a:srcRect b="10291"/>
          <a:stretch/>
        </p:blipFill>
        <p:spPr>
          <a:xfrm>
            <a:off x="2296237" y="2527300"/>
            <a:ext cx="7292264" cy="3683459"/>
          </a:xfrm>
          <a:prstGeom prst="rect">
            <a:avLst/>
          </a:prstGeom>
        </p:spPr>
      </p:pic>
    </p:spTree>
    <p:extLst>
      <p:ext uri="{BB962C8B-B14F-4D97-AF65-F5344CB8AC3E}">
        <p14:creationId xmlns:p14="http://schemas.microsoft.com/office/powerpoint/2010/main" val="22753434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 name="Rectangle 2"/>
          <p:cNvSpPr txBox="1">
            <a:spLocks noGrp="1"/>
          </p:cNvSpPr>
          <p:nvPr>
            <p:ph type="title"/>
          </p:nvPr>
        </p:nvSpPr>
        <p:spPr>
          <a:xfrm>
            <a:off x="694532" y="481331"/>
            <a:ext cx="8229600" cy="796714"/>
          </a:xfrm>
          <a:prstGeom prst="rect">
            <a:avLst/>
          </a:prstGeom>
        </p:spPr>
        <p:txBody>
          <a:bodyPr>
            <a:normAutofit/>
          </a:bodyPr>
          <a:lstStyle/>
          <a:p>
            <a:pPr defTabSz="832104">
              <a:defRPr sz="3549"/>
            </a:pPr>
            <a:r>
              <a:rPr sz="3600" dirty="0"/>
              <a:t>Measures of Central Tendency</a:t>
            </a:r>
          </a:p>
        </p:txBody>
      </p:sp>
      <p:sp>
        <p:nvSpPr>
          <p:cNvPr id="325" name="Line 3"/>
          <p:cNvSpPr/>
          <p:nvPr/>
        </p:nvSpPr>
        <p:spPr>
          <a:xfrm>
            <a:off x="6046788" y="2405063"/>
            <a:ext cx="1" cy="555626"/>
          </a:xfrm>
          <a:prstGeom prst="line">
            <a:avLst/>
          </a:prstGeom>
          <a:ln w="19050">
            <a:solidFill>
              <a:schemeClr val="accent6"/>
            </a:solidFill>
          </a:ln>
        </p:spPr>
        <p:txBody>
          <a:bodyPr lIns="45719" rIns="45719"/>
          <a:lstStyle/>
          <a:p>
            <a:endParaRPr>
              <a:solidFill>
                <a:schemeClr val="accent6"/>
              </a:solidFill>
            </a:endParaRPr>
          </a:p>
        </p:txBody>
      </p:sp>
      <p:sp>
        <p:nvSpPr>
          <p:cNvPr id="326" name="Line 4"/>
          <p:cNvSpPr/>
          <p:nvPr/>
        </p:nvSpPr>
        <p:spPr>
          <a:xfrm>
            <a:off x="8988424" y="2960688"/>
            <a:ext cx="4764" cy="485776"/>
          </a:xfrm>
          <a:prstGeom prst="line">
            <a:avLst/>
          </a:prstGeom>
          <a:ln w="19050">
            <a:solidFill>
              <a:schemeClr val="accent6"/>
            </a:solidFill>
          </a:ln>
        </p:spPr>
        <p:txBody>
          <a:bodyPr lIns="45719" rIns="45719"/>
          <a:lstStyle/>
          <a:p>
            <a:endParaRPr/>
          </a:p>
        </p:txBody>
      </p:sp>
      <p:sp>
        <p:nvSpPr>
          <p:cNvPr id="327" name="Rectangle 5"/>
          <p:cNvSpPr/>
          <p:nvPr/>
        </p:nvSpPr>
        <p:spPr>
          <a:xfrm>
            <a:off x="4676775" y="2057401"/>
            <a:ext cx="2876550" cy="366767"/>
          </a:xfrm>
          <a:prstGeom prst="rect">
            <a:avLst/>
          </a:prstGeom>
          <a:solidFill>
            <a:schemeClr val="accent1"/>
          </a:solid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a:spcBef>
                <a:spcPts val="1400"/>
              </a:spcBef>
              <a:defRPr b="1">
                <a:latin typeface="+mn-lt"/>
                <a:ea typeface="+mn-ea"/>
                <a:cs typeface="+mn-cs"/>
                <a:sym typeface="Times New Roman"/>
              </a:defRPr>
            </a:lvl1pPr>
          </a:lstStyle>
          <a:p>
            <a:r>
              <a:rPr dirty="0"/>
              <a:t>Central Tendency</a:t>
            </a:r>
          </a:p>
        </p:txBody>
      </p:sp>
      <p:sp>
        <p:nvSpPr>
          <p:cNvPr id="328" name="Line 6"/>
          <p:cNvSpPr/>
          <p:nvPr/>
        </p:nvSpPr>
        <p:spPr>
          <a:xfrm>
            <a:off x="3236913" y="2960689"/>
            <a:ext cx="5762626" cy="1"/>
          </a:xfrm>
          <a:prstGeom prst="line">
            <a:avLst/>
          </a:prstGeom>
          <a:ln w="19050">
            <a:solidFill>
              <a:schemeClr val="accent6"/>
            </a:solidFill>
          </a:ln>
        </p:spPr>
        <p:txBody>
          <a:bodyPr lIns="45719" rIns="45719"/>
          <a:lstStyle/>
          <a:p>
            <a:endParaRPr>
              <a:solidFill>
                <a:schemeClr val="accent6"/>
              </a:solidFill>
            </a:endParaRPr>
          </a:p>
        </p:txBody>
      </p:sp>
      <p:sp>
        <p:nvSpPr>
          <p:cNvPr id="329" name="Rectangle 7"/>
          <p:cNvSpPr/>
          <p:nvPr/>
        </p:nvSpPr>
        <p:spPr>
          <a:xfrm>
            <a:off x="2209800" y="3378201"/>
            <a:ext cx="1987550" cy="397545"/>
          </a:xfrm>
          <a:prstGeom prst="rect">
            <a:avLst/>
          </a:prstGeom>
          <a:solidFill>
            <a:schemeClr val="accent1"/>
          </a:solid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a:spcBef>
                <a:spcPts val="1200"/>
              </a:spcBef>
              <a:defRPr sz="2000" b="1">
                <a:latin typeface="+mn-lt"/>
                <a:ea typeface="+mn-ea"/>
                <a:cs typeface="+mn-cs"/>
                <a:sym typeface="Times New Roman"/>
              </a:defRPr>
            </a:lvl1pPr>
          </a:lstStyle>
          <a:p>
            <a:r>
              <a:t>Arithmetic Mean</a:t>
            </a:r>
          </a:p>
        </p:txBody>
      </p:sp>
      <p:sp>
        <p:nvSpPr>
          <p:cNvPr id="330" name="Rectangle 8"/>
          <p:cNvSpPr/>
          <p:nvPr/>
        </p:nvSpPr>
        <p:spPr>
          <a:xfrm>
            <a:off x="4473575" y="3378201"/>
            <a:ext cx="1162050" cy="397545"/>
          </a:xfrm>
          <a:prstGeom prst="rect">
            <a:avLst/>
          </a:prstGeom>
          <a:solidFill>
            <a:schemeClr val="accent1"/>
          </a:solid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a:spcBef>
                <a:spcPts val="1200"/>
              </a:spcBef>
              <a:defRPr sz="2000" b="1">
                <a:latin typeface="+mn-lt"/>
                <a:ea typeface="+mn-ea"/>
                <a:cs typeface="+mn-cs"/>
                <a:sym typeface="Times New Roman"/>
              </a:defRPr>
            </a:lvl1pPr>
          </a:lstStyle>
          <a:p>
            <a:r>
              <a:t>Median</a:t>
            </a:r>
          </a:p>
        </p:txBody>
      </p:sp>
      <p:sp>
        <p:nvSpPr>
          <p:cNvPr id="331" name="Rectangle 9"/>
          <p:cNvSpPr/>
          <p:nvPr/>
        </p:nvSpPr>
        <p:spPr>
          <a:xfrm>
            <a:off x="6192837" y="3376613"/>
            <a:ext cx="1093788" cy="397545"/>
          </a:xfrm>
          <a:prstGeom prst="rect">
            <a:avLst/>
          </a:prstGeom>
          <a:solidFill>
            <a:schemeClr val="accent1"/>
          </a:solid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a:spcBef>
                <a:spcPts val="1200"/>
              </a:spcBef>
              <a:defRPr sz="2000" b="1">
                <a:latin typeface="+mn-lt"/>
                <a:ea typeface="+mn-ea"/>
                <a:cs typeface="+mn-cs"/>
                <a:sym typeface="Times New Roman"/>
              </a:defRPr>
            </a:lvl1pPr>
          </a:lstStyle>
          <a:p>
            <a:r>
              <a:rPr dirty="0"/>
              <a:t>Mode</a:t>
            </a:r>
          </a:p>
        </p:txBody>
      </p:sp>
      <p:sp>
        <p:nvSpPr>
          <p:cNvPr id="332" name="Rectangle 10"/>
          <p:cNvSpPr/>
          <p:nvPr/>
        </p:nvSpPr>
        <p:spPr>
          <a:xfrm>
            <a:off x="7896225" y="3376613"/>
            <a:ext cx="2055814" cy="397545"/>
          </a:xfrm>
          <a:prstGeom prst="rect">
            <a:avLst/>
          </a:prstGeom>
          <a:solidFill>
            <a:schemeClr val="accent1"/>
          </a:solid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lgn="ctr">
              <a:spcBef>
                <a:spcPts val="1200"/>
              </a:spcBef>
              <a:defRPr sz="2000" b="1">
                <a:latin typeface="+mn-lt"/>
                <a:ea typeface="+mn-ea"/>
                <a:cs typeface="+mn-cs"/>
                <a:sym typeface="Times New Roman"/>
              </a:defRPr>
            </a:lvl1pPr>
          </a:lstStyle>
          <a:p>
            <a:r>
              <a:t>Geometric Mean</a:t>
            </a:r>
          </a:p>
        </p:txBody>
      </p:sp>
      <p:sp>
        <p:nvSpPr>
          <p:cNvPr id="333" name="Line 11"/>
          <p:cNvSpPr/>
          <p:nvPr/>
        </p:nvSpPr>
        <p:spPr>
          <a:xfrm>
            <a:off x="6732588" y="2960688"/>
            <a:ext cx="1" cy="415926"/>
          </a:xfrm>
          <a:prstGeom prst="line">
            <a:avLst/>
          </a:prstGeom>
          <a:ln w="19050">
            <a:solidFill>
              <a:schemeClr val="accent6"/>
            </a:solidFill>
          </a:ln>
        </p:spPr>
        <p:txBody>
          <a:bodyPr lIns="45719" rIns="45719"/>
          <a:lstStyle/>
          <a:p>
            <a:endParaRPr>
              <a:solidFill>
                <a:schemeClr val="accent6"/>
              </a:solidFill>
            </a:endParaRPr>
          </a:p>
        </p:txBody>
      </p:sp>
      <p:sp>
        <p:nvSpPr>
          <p:cNvPr id="334" name="Line 12"/>
          <p:cNvSpPr/>
          <p:nvPr/>
        </p:nvSpPr>
        <p:spPr>
          <a:xfrm>
            <a:off x="3233739" y="2960688"/>
            <a:ext cx="1" cy="415926"/>
          </a:xfrm>
          <a:prstGeom prst="line">
            <a:avLst/>
          </a:prstGeom>
          <a:ln w="19050">
            <a:solidFill>
              <a:schemeClr val="accent6"/>
            </a:solidFill>
          </a:ln>
        </p:spPr>
        <p:txBody>
          <a:bodyPr lIns="45719" rIns="45719"/>
          <a:lstStyle/>
          <a:p>
            <a:endParaRPr>
              <a:solidFill>
                <a:schemeClr val="accent6"/>
              </a:solidFill>
            </a:endParaRPr>
          </a:p>
        </p:txBody>
      </p:sp>
      <p:sp>
        <p:nvSpPr>
          <p:cNvPr id="335" name="Line 13"/>
          <p:cNvSpPr/>
          <p:nvPr/>
        </p:nvSpPr>
        <p:spPr>
          <a:xfrm>
            <a:off x="5087938" y="2960688"/>
            <a:ext cx="1" cy="415926"/>
          </a:xfrm>
          <a:prstGeom prst="line">
            <a:avLst/>
          </a:prstGeom>
          <a:ln w="19050">
            <a:solidFill>
              <a:schemeClr val="accent6"/>
            </a:solidFill>
          </a:ln>
        </p:spPr>
        <p:txBody>
          <a:bodyPr lIns="45719" rIns="45719"/>
          <a:lstStyle/>
          <a:p>
            <a:endParaRPr>
              <a:solidFill>
                <a:schemeClr val="accent6"/>
              </a:solidFill>
            </a:endParaRPr>
          </a:p>
        </p:txBody>
      </p:sp>
      <p:sp>
        <p:nvSpPr>
          <p:cNvPr id="336" name="Line 14"/>
          <p:cNvSpPr/>
          <p:nvPr/>
        </p:nvSpPr>
        <p:spPr>
          <a:xfrm>
            <a:off x="4197350" y="4418013"/>
            <a:ext cx="1538288" cy="1"/>
          </a:xfrm>
          <a:prstGeom prst="line">
            <a:avLst/>
          </a:prstGeom>
          <a:ln w="28575">
            <a:solidFill>
              <a:schemeClr val="accent6"/>
            </a:solidFill>
          </a:ln>
        </p:spPr>
        <p:txBody>
          <a:bodyPr lIns="45719" rIns="45719"/>
          <a:lstStyle/>
          <a:p>
            <a:endParaRPr/>
          </a:p>
        </p:txBody>
      </p:sp>
      <p:sp>
        <p:nvSpPr>
          <p:cNvPr id="337" name="Oval 15"/>
          <p:cNvSpPr/>
          <p:nvPr/>
        </p:nvSpPr>
        <p:spPr>
          <a:xfrm>
            <a:off x="4227514" y="4279901"/>
            <a:ext cx="138113"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38" name="Oval 16"/>
          <p:cNvSpPr/>
          <p:nvPr/>
        </p:nvSpPr>
        <p:spPr>
          <a:xfrm>
            <a:off x="4913313"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39" name="Oval 17"/>
          <p:cNvSpPr/>
          <p:nvPr/>
        </p:nvSpPr>
        <p:spPr>
          <a:xfrm>
            <a:off x="5118101" y="4279901"/>
            <a:ext cx="138115" cy="138115"/>
          </a:xfrm>
          <a:prstGeom prst="ellipse">
            <a:avLst/>
          </a:prstGeom>
          <a:solidFill>
            <a:schemeClr val="accent1"/>
          </a:solidFill>
          <a:ln w="28575">
            <a:solidFill>
              <a:schemeClr val="bg1"/>
            </a:solidFill>
          </a:ln>
        </p:spPr>
        <p:txBody>
          <a:bodyPr lIns="45719" rIns="45719" anchor="ctr"/>
          <a:lstStyle/>
          <a:p>
            <a:pPr>
              <a:defRPr>
                <a:latin typeface="Arial"/>
                <a:ea typeface="Arial"/>
                <a:cs typeface="Arial"/>
                <a:sym typeface="Arial"/>
              </a:defRPr>
            </a:pPr>
            <a:endParaRPr>
              <a:solidFill>
                <a:schemeClr val="accent6"/>
              </a:solidFill>
            </a:endParaRPr>
          </a:p>
        </p:txBody>
      </p:sp>
      <p:sp>
        <p:nvSpPr>
          <p:cNvPr id="340" name="Oval 18"/>
          <p:cNvSpPr/>
          <p:nvPr/>
        </p:nvSpPr>
        <p:spPr>
          <a:xfrm>
            <a:off x="4410076"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41" name="Oval 19"/>
          <p:cNvSpPr/>
          <p:nvPr/>
        </p:nvSpPr>
        <p:spPr>
          <a:xfrm>
            <a:off x="5256213"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42" name="Oval 20"/>
          <p:cNvSpPr/>
          <p:nvPr/>
        </p:nvSpPr>
        <p:spPr>
          <a:xfrm>
            <a:off x="4708526" y="4279901"/>
            <a:ext cx="136527" cy="138115"/>
          </a:xfrm>
          <a:prstGeom prst="ellipse">
            <a:avLst/>
          </a:prstGeom>
          <a:solidFill>
            <a:schemeClr val="accent2"/>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43" name="AutoShape 21"/>
          <p:cNvSpPr/>
          <p:nvPr/>
        </p:nvSpPr>
        <p:spPr>
          <a:xfrm rot="16200000">
            <a:off x="4672808" y="4523580"/>
            <a:ext cx="207963" cy="136526"/>
          </a:xfrm>
          <a:prstGeom prst="rightArrow">
            <a:avLst>
              <a:gd name="adj1" fmla="val 50000"/>
              <a:gd name="adj2" fmla="val 38363"/>
            </a:avLst>
          </a:prstGeom>
          <a:solidFill>
            <a:schemeClr val="accent6"/>
          </a:solidFill>
          <a:ln w="28575">
            <a:solidFill>
              <a:schemeClr val="accent6"/>
            </a:solidFill>
            <a:miter/>
          </a:ln>
        </p:spPr>
        <p:txBody>
          <a:bodyPr lIns="45719" rIns="45719" anchor="ctr"/>
          <a:lstStyle/>
          <a:p>
            <a:pPr>
              <a:defRPr>
                <a:latin typeface="Arial"/>
                <a:ea typeface="Arial"/>
                <a:cs typeface="Arial"/>
                <a:sym typeface="Arial"/>
              </a:defRPr>
            </a:pPr>
            <a:endParaRPr>
              <a:solidFill>
                <a:schemeClr val="accent6"/>
              </a:solidFill>
            </a:endParaRPr>
          </a:p>
        </p:txBody>
      </p:sp>
      <p:sp>
        <p:nvSpPr>
          <p:cNvPr id="344" name="Oval 22"/>
          <p:cNvSpPr/>
          <p:nvPr/>
        </p:nvSpPr>
        <p:spPr>
          <a:xfrm>
            <a:off x="5505451"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45" name="Oval 23"/>
          <p:cNvSpPr/>
          <p:nvPr/>
        </p:nvSpPr>
        <p:spPr>
          <a:xfrm>
            <a:off x="4410076" y="4002088"/>
            <a:ext cx="136527" cy="138113"/>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46" name="Oval 24"/>
          <p:cNvSpPr/>
          <p:nvPr/>
        </p:nvSpPr>
        <p:spPr>
          <a:xfrm>
            <a:off x="4410076" y="4140200"/>
            <a:ext cx="136527" cy="139700"/>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47" name="Line 25"/>
          <p:cNvSpPr/>
          <p:nvPr/>
        </p:nvSpPr>
        <p:spPr>
          <a:xfrm>
            <a:off x="6091237" y="4418013"/>
            <a:ext cx="1538288" cy="1"/>
          </a:xfrm>
          <a:prstGeom prst="line">
            <a:avLst/>
          </a:prstGeom>
          <a:ln w="28575">
            <a:solidFill>
              <a:schemeClr val="accent6"/>
            </a:solidFill>
          </a:ln>
        </p:spPr>
        <p:txBody>
          <a:bodyPr lIns="45719" rIns="45719"/>
          <a:lstStyle/>
          <a:p>
            <a:endParaRPr>
              <a:solidFill>
                <a:schemeClr val="accent6"/>
              </a:solidFill>
            </a:endParaRPr>
          </a:p>
        </p:txBody>
      </p:sp>
      <p:sp>
        <p:nvSpPr>
          <p:cNvPr id="348" name="Oval 26"/>
          <p:cNvSpPr/>
          <p:nvPr/>
        </p:nvSpPr>
        <p:spPr>
          <a:xfrm>
            <a:off x="6122988"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49" name="Oval 27"/>
          <p:cNvSpPr/>
          <p:nvPr/>
        </p:nvSpPr>
        <p:spPr>
          <a:xfrm>
            <a:off x="6807201" y="4279901"/>
            <a:ext cx="138115"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50" name="Oval 28"/>
          <p:cNvSpPr/>
          <p:nvPr/>
        </p:nvSpPr>
        <p:spPr>
          <a:xfrm>
            <a:off x="7013576"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51" name="Oval 29"/>
          <p:cNvSpPr/>
          <p:nvPr/>
        </p:nvSpPr>
        <p:spPr>
          <a:xfrm>
            <a:off x="6303963" y="4279901"/>
            <a:ext cx="136527" cy="138115"/>
          </a:xfrm>
          <a:prstGeom prst="ellipse">
            <a:avLst/>
          </a:prstGeom>
          <a:solidFill>
            <a:schemeClr val="accent2"/>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52" name="Oval 30"/>
          <p:cNvSpPr/>
          <p:nvPr/>
        </p:nvSpPr>
        <p:spPr>
          <a:xfrm>
            <a:off x="7150101"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53" name="Oval 31"/>
          <p:cNvSpPr/>
          <p:nvPr/>
        </p:nvSpPr>
        <p:spPr>
          <a:xfrm>
            <a:off x="6602413" y="4279901"/>
            <a:ext cx="136527"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54" name="AutoShape 32"/>
          <p:cNvSpPr/>
          <p:nvPr/>
        </p:nvSpPr>
        <p:spPr>
          <a:xfrm rot="16200000">
            <a:off x="6292058" y="4523580"/>
            <a:ext cx="207963" cy="136526"/>
          </a:xfrm>
          <a:prstGeom prst="rightArrow">
            <a:avLst>
              <a:gd name="adj1" fmla="val 50000"/>
              <a:gd name="adj2" fmla="val 38363"/>
            </a:avLst>
          </a:prstGeom>
          <a:solidFill>
            <a:schemeClr val="accent6"/>
          </a:solidFill>
          <a:ln w="28575">
            <a:solidFill>
              <a:schemeClr val="accent6"/>
            </a:solidFill>
            <a:miter/>
          </a:ln>
        </p:spPr>
        <p:txBody>
          <a:bodyPr lIns="45719" rIns="45719" anchor="ctr"/>
          <a:lstStyle/>
          <a:p>
            <a:pPr>
              <a:defRPr>
                <a:latin typeface="Arial"/>
                <a:ea typeface="Arial"/>
                <a:cs typeface="Arial"/>
                <a:sym typeface="Arial"/>
              </a:defRPr>
            </a:pPr>
            <a:endParaRPr>
              <a:solidFill>
                <a:schemeClr val="accent6"/>
              </a:solidFill>
            </a:endParaRPr>
          </a:p>
        </p:txBody>
      </p:sp>
      <p:sp>
        <p:nvSpPr>
          <p:cNvPr id="355" name="Oval 33"/>
          <p:cNvSpPr/>
          <p:nvPr/>
        </p:nvSpPr>
        <p:spPr>
          <a:xfrm>
            <a:off x="7399338" y="4279901"/>
            <a:ext cx="138113" cy="138115"/>
          </a:xfrm>
          <a:prstGeom prst="ellipse">
            <a:avLst/>
          </a:prstGeom>
          <a:solidFill>
            <a:schemeClr val="accent1"/>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56" name="Oval 34"/>
          <p:cNvSpPr/>
          <p:nvPr/>
        </p:nvSpPr>
        <p:spPr>
          <a:xfrm>
            <a:off x="6303963" y="4002088"/>
            <a:ext cx="136527" cy="138113"/>
          </a:xfrm>
          <a:prstGeom prst="ellipse">
            <a:avLst/>
          </a:prstGeom>
          <a:solidFill>
            <a:schemeClr val="accent2"/>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57" name="Oval 35"/>
          <p:cNvSpPr/>
          <p:nvPr/>
        </p:nvSpPr>
        <p:spPr>
          <a:xfrm>
            <a:off x="6303963" y="4140200"/>
            <a:ext cx="136527" cy="139700"/>
          </a:xfrm>
          <a:prstGeom prst="ellipse">
            <a:avLst/>
          </a:prstGeom>
          <a:solidFill>
            <a:schemeClr val="accent2"/>
          </a:solidFill>
          <a:ln w="28575">
            <a:solidFill>
              <a:srgbClr val="000000"/>
            </a:solidFill>
          </a:ln>
        </p:spPr>
        <p:txBody>
          <a:bodyPr lIns="45719" rIns="45719" anchor="ctr"/>
          <a:lstStyle/>
          <a:p>
            <a:pPr>
              <a:defRPr>
                <a:latin typeface="Arial"/>
                <a:ea typeface="Arial"/>
                <a:cs typeface="Arial"/>
                <a:sym typeface="Arial"/>
              </a:defRPr>
            </a:pPr>
            <a:endParaRPr/>
          </a:p>
        </p:txBody>
      </p:sp>
      <p:sp>
        <p:nvSpPr>
          <p:cNvPr id="360" name="Text Box 38"/>
          <p:cNvSpPr txBox="1"/>
          <p:nvPr/>
        </p:nvSpPr>
        <p:spPr>
          <a:xfrm>
            <a:off x="3886201" y="4902201"/>
            <a:ext cx="1825625"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000">
                <a:latin typeface="Arial"/>
                <a:ea typeface="Arial"/>
                <a:cs typeface="Arial"/>
                <a:sym typeface="Arial"/>
              </a:defRPr>
            </a:lvl1pPr>
          </a:lstStyle>
          <a:p>
            <a:r>
              <a:t>Middle value in the ordered array</a:t>
            </a:r>
          </a:p>
        </p:txBody>
      </p:sp>
      <p:sp>
        <p:nvSpPr>
          <p:cNvPr id="361" name="Text Box 39"/>
          <p:cNvSpPr txBox="1"/>
          <p:nvPr/>
        </p:nvSpPr>
        <p:spPr>
          <a:xfrm>
            <a:off x="6053137" y="4902201"/>
            <a:ext cx="1508126"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000">
                <a:latin typeface="Arial"/>
                <a:ea typeface="Arial"/>
                <a:cs typeface="Arial"/>
                <a:sym typeface="Arial"/>
              </a:defRPr>
            </a:lvl1pPr>
          </a:lstStyle>
          <a:p>
            <a:r>
              <a:t>Most frequently observed value</a:t>
            </a:r>
          </a:p>
        </p:txBody>
      </p:sp>
      <p:sp>
        <p:nvSpPr>
          <p:cNvPr id="362" name="Text Box 40"/>
          <p:cNvSpPr txBox="1"/>
          <p:nvPr/>
        </p:nvSpPr>
        <p:spPr>
          <a:xfrm>
            <a:off x="8382000" y="4953001"/>
            <a:ext cx="137160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Arial"/>
                <a:ea typeface="Arial"/>
                <a:cs typeface="Arial"/>
                <a:sym typeface="Arial"/>
              </a:defRPr>
            </a:pPr>
            <a:r>
              <a:rPr sz="2000"/>
              <a:t>Rate of change of</a:t>
            </a:r>
          </a:p>
          <a:p>
            <a:pPr>
              <a:defRPr sz="2000">
                <a:latin typeface="Arial"/>
                <a:ea typeface="Arial"/>
                <a:cs typeface="Arial"/>
                <a:sym typeface="Arial"/>
              </a:defRPr>
            </a:pPr>
            <a:r>
              <a:rPr sz="2000"/>
              <a:t>a variable over time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1660801-0854-417B-B15B-1658EEB84CB2}"/>
                  </a:ext>
                </a:extLst>
              </p:cNvPr>
              <p:cNvSpPr txBox="1"/>
              <p:nvPr/>
            </p:nvSpPr>
            <p:spPr>
              <a:xfrm>
                <a:off x="7600315" y="4240485"/>
                <a:ext cx="3771900" cy="5400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acc>
                            <m:accPr>
                              <m:chr m:val="̅"/>
                              <m:ctrlPr>
                                <a:rPr lang="en-GB" sz="2000" i="1" smtClean="0">
                                  <a:latin typeface="Cambria Math" panose="02040503050406030204" pitchFamily="18" charset="0"/>
                                </a:rPr>
                              </m:ctrlPr>
                            </m:accPr>
                            <m:e>
                              <m:r>
                                <a:rPr lang="en-GB" sz="2000" b="0" i="1" smtClean="0">
                                  <a:latin typeface="Cambria Math" panose="02040503050406030204" pitchFamily="18" charset="0"/>
                                </a:rPr>
                                <m:t>𝑋</m:t>
                              </m:r>
                            </m:e>
                          </m:acc>
                        </m:e>
                        <m:sub>
                          <m:r>
                            <a:rPr lang="en-GB" sz="2000" b="0" i="1" smtClean="0">
                              <a:latin typeface="Cambria Math" panose="02040503050406030204" pitchFamily="18" charset="0"/>
                            </a:rPr>
                            <m:t>𝐺</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1</m:t>
                          </m:r>
                        </m:sub>
                      </m:sSub>
                      <m:r>
                        <a:rPr lang="en-GB" sz="2000" b="0" i="1" smtClean="0">
                          <a:latin typeface="Cambria Math" panose="02040503050406030204" pitchFamily="18" charset="0"/>
                          <a:ea typeface="Cambria Math" panose="02040503050406030204" pitchFamily="18" charset="0"/>
                        </a:rPr>
                        <m:t>×</m:t>
                      </m:r>
                      <m:sSub>
                        <m:sSubPr>
                          <m:ctrlPr>
                            <a:rPr lang="en-GB" sz="2000" b="0" i="1" smtClean="0">
                              <a:latin typeface="Cambria Math" panose="02040503050406030204" pitchFamily="18" charset="0"/>
                              <a:ea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𝑋</m:t>
                          </m:r>
                        </m:e>
                        <m:sub>
                          <m:r>
                            <a:rPr lang="en-GB" sz="2000" b="0" i="1" smtClean="0">
                              <a:latin typeface="Cambria Math" panose="02040503050406030204" pitchFamily="18" charset="0"/>
                              <a:ea typeface="Cambria Math" panose="02040503050406030204" pitchFamily="18" charset="0"/>
                            </a:rPr>
                            <m:t>2</m:t>
                          </m:r>
                        </m:sub>
                      </m:sSub>
                      <m:r>
                        <a:rPr lang="en-GB" sz="2000" b="0" i="1" smtClean="0">
                          <a:latin typeface="Cambria Math" panose="02040503050406030204" pitchFamily="18" charset="0"/>
                          <a:ea typeface="Cambria Math" panose="02040503050406030204" pitchFamily="18" charset="0"/>
                        </a:rPr>
                        <m:t>×…×</m:t>
                      </m:r>
                      <m:sSub>
                        <m:sSubPr>
                          <m:ctrlPr>
                            <a:rPr lang="en-GB" sz="2000" b="0" i="1" smtClean="0">
                              <a:latin typeface="Cambria Math" panose="02040503050406030204" pitchFamily="18" charset="0"/>
                              <a:ea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𝑋</m:t>
                          </m:r>
                        </m:e>
                        <m:sub>
                          <m:r>
                            <a:rPr lang="en-GB" sz="2000" b="0" i="1" smtClean="0">
                              <a:latin typeface="Cambria Math" panose="02040503050406030204" pitchFamily="18" charset="0"/>
                              <a:ea typeface="Cambria Math" panose="02040503050406030204" pitchFamily="18" charset="0"/>
                            </a:rPr>
                            <m:t>𝑛</m:t>
                          </m:r>
                        </m:sub>
                      </m:sSub>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m:t>
                          </m:r>
                        </m:e>
                        <m:sup>
                          <m:f>
                            <m:fPr>
                              <m:ctrlPr>
                                <a:rPr lang="en-GB" sz="2000" b="0" i="1" smtClean="0">
                                  <a:latin typeface="Cambria Math" panose="02040503050406030204" pitchFamily="18" charset="0"/>
                                  <a:ea typeface="Cambria Math" panose="02040503050406030204" pitchFamily="18" charset="0"/>
                                </a:rPr>
                              </m:ctrlPr>
                            </m:fPr>
                            <m:num>
                              <m:r>
                                <a:rPr lang="en-GB" sz="2000" b="0" i="1" smtClean="0">
                                  <a:latin typeface="Cambria Math" panose="02040503050406030204" pitchFamily="18" charset="0"/>
                                  <a:ea typeface="Cambria Math" panose="02040503050406030204" pitchFamily="18" charset="0"/>
                                </a:rPr>
                                <m:t>1</m:t>
                              </m:r>
                            </m:num>
                            <m:den>
                              <m:r>
                                <a:rPr lang="en-GB" sz="2000" b="0" i="1" smtClean="0">
                                  <a:latin typeface="Cambria Math" panose="02040503050406030204" pitchFamily="18" charset="0"/>
                                  <a:ea typeface="Cambria Math" panose="02040503050406030204" pitchFamily="18" charset="0"/>
                                </a:rPr>
                                <m:t>𝑛</m:t>
                              </m:r>
                            </m:den>
                          </m:f>
                        </m:sup>
                      </m:sSup>
                    </m:oMath>
                  </m:oMathPara>
                </a14:m>
                <a:endParaRPr lang="en-GB" dirty="0"/>
              </a:p>
            </p:txBody>
          </p:sp>
        </mc:Choice>
        <mc:Fallback xmlns="">
          <p:sp>
            <p:nvSpPr>
              <p:cNvPr id="2" name="TextBox 1">
                <a:extLst>
                  <a:ext uri="{FF2B5EF4-FFF2-40B4-BE49-F238E27FC236}">
                    <a16:creationId xmlns:a16="http://schemas.microsoft.com/office/drawing/2014/main" id="{51660801-0854-417B-B15B-1658EEB84CB2}"/>
                  </a:ext>
                </a:extLst>
              </p:cNvPr>
              <p:cNvSpPr txBox="1">
                <a:spLocks noRot="1" noChangeAspect="1" noMove="1" noResize="1" noEditPoints="1" noAdjustHandles="1" noChangeArrowheads="1" noChangeShapeType="1" noTextEdit="1"/>
              </p:cNvSpPr>
              <p:nvPr/>
            </p:nvSpPr>
            <p:spPr>
              <a:xfrm>
                <a:off x="7600315" y="4240485"/>
                <a:ext cx="3771900" cy="54008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CBD04C-2266-4872-8E4D-F34C0CBDA9DB}"/>
                  </a:ext>
                </a:extLst>
              </p:cNvPr>
              <p:cNvSpPr txBox="1"/>
              <p:nvPr/>
            </p:nvSpPr>
            <p:spPr>
              <a:xfrm>
                <a:off x="1908810" y="4279901"/>
                <a:ext cx="1987550" cy="6960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smtClean="0">
                              <a:latin typeface="Cambria Math" panose="02040503050406030204" pitchFamily="18" charset="0"/>
                            </a:rPr>
                          </m:ctrlPr>
                        </m:accPr>
                        <m:e>
                          <m:r>
                            <a:rPr lang="en-GB" sz="2000" b="0" i="1" smtClean="0">
                              <a:latin typeface="Cambria Math" panose="02040503050406030204" pitchFamily="18" charset="0"/>
                            </a:rPr>
                            <m:t>𝑋</m:t>
                          </m:r>
                        </m:e>
                      </m:acc>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m:t>
                              </m:r>
                              <m:r>
                                <m:rPr>
                                  <m:brk m:alnAt="23"/>
                                </m:rPr>
                                <a:rPr lang="en-GB" sz="2000" b="0" i="1" smtClean="0">
                                  <a:latin typeface="Cambria Math" panose="02040503050406030204" pitchFamily="18" charset="0"/>
                                </a:rPr>
                                <m:t>1</m:t>
                              </m:r>
                            </m:sub>
                            <m:sup>
                              <m:r>
                                <a:rPr lang="en-GB" sz="2000" b="0" i="1" smtClean="0">
                                  <a:latin typeface="Cambria Math" panose="02040503050406030204" pitchFamily="18" charset="0"/>
                                </a:rPr>
                                <m:t>𝑛</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𝑋</m:t>
                                  </m:r>
                                </m:e>
                                <m:sub>
                                  <m:r>
                                    <a:rPr lang="en-GB" sz="2000" b="0" i="1" smtClean="0">
                                      <a:latin typeface="Cambria Math" panose="02040503050406030204" pitchFamily="18" charset="0"/>
                                    </a:rPr>
                                    <m:t>𝑖</m:t>
                                  </m:r>
                                </m:sub>
                              </m:sSub>
                            </m:e>
                          </m:nary>
                        </m:num>
                        <m:den>
                          <m:r>
                            <a:rPr lang="en-GB" sz="2000" b="0" i="1" smtClean="0">
                              <a:latin typeface="Cambria Math" panose="02040503050406030204" pitchFamily="18" charset="0"/>
                            </a:rPr>
                            <m:t>𝑛</m:t>
                          </m:r>
                        </m:den>
                      </m:f>
                    </m:oMath>
                  </m:oMathPara>
                </a14:m>
                <a:endParaRPr lang="en-GB" dirty="0"/>
              </a:p>
            </p:txBody>
          </p:sp>
        </mc:Choice>
        <mc:Fallback xmlns="">
          <p:sp>
            <p:nvSpPr>
              <p:cNvPr id="3" name="TextBox 2">
                <a:extLst>
                  <a:ext uri="{FF2B5EF4-FFF2-40B4-BE49-F238E27FC236}">
                    <a16:creationId xmlns:a16="http://schemas.microsoft.com/office/drawing/2014/main" id="{09CBD04C-2266-4872-8E4D-F34C0CBDA9DB}"/>
                  </a:ext>
                </a:extLst>
              </p:cNvPr>
              <p:cNvSpPr txBox="1">
                <a:spLocks noRot="1" noChangeAspect="1" noMove="1" noResize="1" noEditPoints="1" noAdjustHandles="1" noChangeArrowheads="1" noChangeShapeType="1" noTextEdit="1"/>
              </p:cNvSpPr>
              <p:nvPr/>
            </p:nvSpPr>
            <p:spPr>
              <a:xfrm>
                <a:off x="1908810" y="4279901"/>
                <a:ext cx="1987550" cy="696024"/>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1591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 name="Rectangle 2"/>
          <p:cNvSpPr txBox="1">
            <a:spLocks noGrp="1"/>
          </p:cNvSpPr>
          <p:nvPr>
            <p:ph type="title"/>
          </p:nvPr>
        </p:nvSpPr>
        <p:spPr>
          <a:xfrm>
            <a:off x="800100" y="560173"/>
            <a:ext cx="8229600" cy="1143000"/>
          </a:xfrm>
          <a:prstGeom prst="rect">
            <a:avLst/>
          </a:prstGeom>
        </p:spPr>
        <p:txBody>
          <a:bodyPr/>
          <a:lstStyle/>
          <a:p>
            <a:pPr>
              <a:lnSpc>
                <a:spcPct val="110000"/>
              </a:lnSpc>
              <a:defRPr sz="3200"/>
            </a:pPr>
            <a:r>
              <a:rPr dirty="0"/>
              <a:t>Measures of Central Tendency:</a:t>
            </a:r>
            <a:br>
              <a:rPr dirty="0"/>
            </a:br>
            <a:r>
              <a:rPr b="1" dirty="0"/>
              <a:t>The Mean</a:t>
            </a:r>
          </a:p>
        </p:txBody>
      </p:sp>
      <p:sp>
        <p:nvSpPr>
          <p:cNvPr id="195" name="Rectangle 3"/>
          <p:cNvSpPr txBox="1">
            <a:spLocks noGrp="1"/>
          </p:cNvSpPr>
          <p:nvPr>
            <p:ph type="body" idx="1"/>
          </p:nvPr>
        </p:nvSpPr>
        <p:spPr>
          <a:xfrm>
            <a:off x="2476501" y="1981200"/>
            <a:ext cx="8233593" cy="4193418"/>
          </a:xfrm>
          <a:prstGeom prst="rect">
            <a:avLst/>
          </a:prstGeom>
        </p:spPr>
        <p:txBody>
          <a:bodyPr/>
          <a:lstStyle/>
          <a:p>
            <a:r>
              <a:rPr dirty="0"/>
              <a:t>The arithmetic mean (often just called the “mean”) is the most common measure of central tendency</a:t>
            </a:r>
          </a:p>
          <a:p>
            <a:pPr marL="742950" lvl="1" indent="-285750">
              <a:spcBef>
                <a:spcPts val="600"/>
              </a:spcBef>
              <a:defRPr sz="2800"/>
            </a:pPr>
            <a:r>
              <a:rPr dirty="0"/>
              <a:t>For a sample of size n:</a:t>
            </a:r>
          </a:p>
        </p:txBody>
      </p:sp>
      <p:sp>
        <p:nvSpPr>
          <p:cNvPr id="196" name="Text Box 4"/>
          <p:cNvSpPr txBox="1"/>
          <p:nvPr/>
        </p:nvSpPr>
        <p:spPr>
          <a:xfrm>
            <a:off x="2362200" y="5781675"/>
            <a:ext cx="1905000" cy="369332"/>
          </a:xfrm>
          <a:prstGeom prst="rect">
            <a:avLst/>
          </a:prstGeom>
          <a:solidFill>
            <a:schemeClr val="accent6"/>
          </a:solidFill>
          <a:ln>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400"/>
              </a:spcBef>
              <a:defRPr>
                <a:latin typeface="Arial"/>
                <a:ea typeface="Arial"/>
                <a:cs typeface="Arial"/>
                <a:sym typeface="Arial"/>
              </a:defRPr>
            </a:lvl1pPr>
          </a:lstStyle>
          <a:p>
            <a:r>
              <a:rPr dirty="0">
                <a:solidFill>
                  <a:srgbClr val="FF0000"/>
                </a:solidFill>
              </a:rPr>
              <a:t>Sample size</a:t>
            </a:r>
          </a:p>
        </p:txBody>
      </p:sp>
      <p:sp>
        <p:nvSpPr>
          <p:cNvPr id="197" name="Line 5"/>
          <p:cNvSpPr/>
          <p:nvPr/>
        </p:nvSpPr>
        <p:spPr>
          <a:xfrm flipH="1">
            <a:off x="5410201" y="3581399"/>
            <a:ext cx="1981201" cy="914402"/>
          </a:xfrm>
          <a:prstGeom prst="line">
            <a:avLst/>
          </a:prstGeom>
          <a:ln w="19050">
            <a:solidFill>
              <a:srgbClr val="0000FF"/>
            </a:solidFill>
            <a:miter/>
            <a:tailEnd type="triangle"/>
          </a:ln>
        </p:spPr>
        <p:txBody>
          <a:bodyPr lIns="45719" rIns="45719"/>
          <a:lstStyle/>
          <a:p>
            <a:endParaRPr/>
          </a:p>
        </p:txBody>
      </p:sp>
      <p:sp>
        <p:nvSpPr>
          <p:cNvPr id="199" name="Text Box 7"/>
          <p:cNvSpPr txBox="1"/>
          <p:nvPr/>
        </p:nvSpPr>
        <p:spPr>
          <a:xfrm>
            <a:off x="7772400" y="5791200"/>
            <a:ext cx="1943097" cy="369332"/>
          </a:xfrm>
          <a:prstGeom prst="rect">
            <a:avLst/>
          </a:prstGeom>
          <a:solidFill>
            <a:schemeClr val="accent6"/>
          </a:solidFill>
          <a:ln>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1400"/>
              </a:spcBef>
              <a:defRPr>
                <a:latin typeface="Arial"/>
                <a:ea typeface="Arial"/>
                <a:cs typeface="Arial"/>
                <a:sym typeface="Arial"/>
              </a:defRPr>
            </a:lvl1pPr>
          </a:lstStyle>
          <a:p>
            <a:r>
              <a:rPr>
                <a:solidFill>
                  <a:srgbClr val="FF0000"/>
                </a:solidFill>
              </a:rPr>
              <a:t>Observed values</a:t>
            </a:r>
          </a:p>
        </p:txBody>
      </p:sp>
      <p:sp>
        <p:nvSpPr>
          <p:cNvPr id="200" name="Line 8"/>
          <p:cNvSpPr/>
          <p:nvPr/>
        </p:nvSpPr>
        <p:spPr>
          <a:xfrm flipH="1">
            <a:off x="8686800" y="4801871"/>
            <a:ext cx="533400" cy="1"/>
          </a:xfrm>
          <a:prstGeom prst="line">
            <a:avLst/>
          </a:prstGeom>
          <a:ln w="19050">
            <a:solidFill>
              <a:srgbClr val="0000FF"/>
            </a:solidFill>
            <a:miter/>
            <a:tailEnd type="triangle"/>
          </a:ln>
        </p:spPr>
        <p:txBody>
          <a:bodyPr lIns="45719" rIns="45719"/>
          <a:lstStyle/>
          <a:p>
            <a:endParaRPr/>
          </a:p>
        </p:txBody>
      </p:sp>
      <p:sp>
        <p:nvSpPr>
          <p:cNvPr id="201" name="Line 9"/>
          <p:cNvSpPr/>
          <p:nvPr/>
        </p:nvSpPr>
        <p:spPr>
          <a:xfrm>
            <a:off x="9220200" y="4800600"/>
            <a:ext cx="0" cy="990600"/>
          </a:xfrm>
          <a:prstGeom prst="line">
            <a:avLst/>
          </a:prstGeom>
          <a:ln w="19050">
            <a:solidFill>
              <a:srgbClr val="0000FF"/>
            </a:solidFill>
            <a:miter/>
          </a:ln>
        </p:spPr>
        <p:txBody>
          <a:bodyPr lIns="45719" rIns="45719"/>
          <a:lstStyle/>
          <a:p>
            <a:endParaRPr/>
          </a:p>
        </p:txBody>
      </p:sp>
      <p:sp>
        <p:nvSpPr>
          <p:cNvPr id="202" name="Rectangle 10"/>
          <p:cNvSpPr/>
          <p:nvPr/>
        </p:nvSpPr>
        <p:spPr>
          <a:xfrm>
            <a:off x="7391401" y="3352800"/>
            <a:ext cx="1349085" cy="369332"/>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Arial"/>
                <a:ea typeface="Arial"/>
                <a:cs typeface="Arial"/>
                <a:sym typeface="Arial"/>
              </a:defRPr>
            </a:pPr>
            <a:r>
              <a:rPr dirty="0">
                <a:solidFill>
                  <a:srgbClr val="FF0000"/>
                </a:solidFill>
              </a:rPr>
              <a:t>The </a:t>
            </a:r>
            <a:r>
              <a:rPr dirty="0" err="1">
                <a:solidFill>
                  <a:srgbClr val="FF0000"/>
                </a:solidFill>
              </a:rPr>
              <a:t>i</a:t>
            </a:r>
            <a:r>
              <a:rPr baseline="30000" dirty="0" err="1">
                <a:solidFill>
                  <a:srgbClr val="FF0000"/>
                </a:solidFill>
              </a:rPr>
              <a:t>th</a:t>
            </a:r>
            <a:r>
              <a:rPr dirty="0">
                <a:solidFill>
                  <a:srgbClr val="FF0000"/>
                </a:solidFill>
              </a:rPr>
              <a:t> value</a:t>
            </a:r>
          </a:p>
        </p:txBody>
      </p:sp>
      <p:sp>
        <p:nvSpPr>
          <p:cNvPr id="203" name="Line 11"/>
          <p:cNvSpPr/>
          <p:nvPr/>
        </p:nvSpPr>
        <p:spPr>
          <a:xfrm flipV="1">
            <a:off x="4267199" y="5562599"/>
            <a:ext cx="533402" cy="228602"/>
          </a:xfrm>
          <a:prstGeom prst="line">
            <a:avLst/>
          </a:prstGeom>
          <a:ln w="19050">
            <a:solidFill>
              <a:srgbClr val="0000FF"/>
            </a:solidFill>
            <a:miter/>
            <a:tailEnd type="triangle"/>
          </a:ln>
        </p:spPr>
        <p:txBody>
          <a:bodyPr lIns="45719" rIns="45719"/>
          <a:lstStyle/>
          <a:p>
            <a:endParaRPr/>
          </a:p>
        </p:txBody>
      </p:sp>
      <p:sp>
        <p:nvSpPr>
          <p:cNvPr id="204" name="Text Box 12"/>
          <p:cNvSpPr txBox="1"/>
          <p:nvPr/>
        </p:nvSpPr>
        <p:spPr>
          <a:xfrm>
            <a:off x="1504951" y="3551745"/>
            <a:ext cx="2286000" cy="369332"/>
          </a:xfrm>
          <a:prstGeom prst="rect">
            <a:avLst/>
          </a:prstGeom>
          <a:solidFill>
            <a:schemeClr val="accent6"/>
          </a:solidFill>
          <a:ln>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000"/>
              </a:spcBef>
              <a:defRPr sz="1800">
                <a:latin typeface="Arial"/>
                <a:ea typeface="Arial"/>
                <a:cs typeface="Arial"/>
                <a:sym typeface="Arial"/>
              </a:defRPr>
            </a:lvl1pPr>
          </a:lstStyle>
          <a:p>
            <a:r>
              <a:rPr dirty="0">
                <a:solidFill>
                  <a:srgbClr val="FF0000"/>
                </a:solidFill>
              </a:rPr>
              <a:t>Pronounced x-bar</a:t>
            </a:r>
          </a:p>
        </p:txBody>
      </p:sp>
      <p:sp>
        <p:nvSpPr>
          <p:cNvPr id="205" name="Line 13"/>
          <p:cNvSpPr/>
          <p:nvPr/>
        </p:nvSpPr>
        <p:spPr>
          <a:xfrm>
            <a:off x="2476501" y="3921077"/>
            <a:ext cx="1122065" cy="695870"/>
          </a:xfrm>
          <a:prstGeom prst="line">
            <a:avLst/>
          </a:prstGeom>
          <a:ln w="19050">
            <a:solidFill>
              <a:srgbClr val="0000FF"/>
            </a:solidFill>
            <a:miter/>
            <a:tailEnd type="triangle"/>
          </a:ln>
        </p:spPr>
        <p:txBody>
          <a:bodyPr lIns="45719" rIns="45719"/>
          <a:lstStyle/>
          <a:p>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DD8C647-FC32-4766-8DC8-0BDCAE06BBA2}"/>
                  </a:ext>
                </a:extLst>
              </p:cNvPr>
              <p:cNvSpPr txBox="1"/>
              <p:nvPr/>
            </p:nvSpPr>
            <p:spPr>
              <a:xfrm>
                <a:off x="3282060" y="4511374"/>
                <a:ext cx="5555901" cy="8166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panose="02040503050406030204" pitchFamily="18" charset="0"/>
                            </a:rPr>
                          </m:ctrlPr>
                        </m:accPr>
                        <m:e>
                          <m:r>
                            <a:rPr lang="en-GB" sz="2400" i="1">
                              <a:latin typeface="Cambria Math" panose="02040503050406030204" pitchFamily="18" charset="0"/>
                            </a:rPr>
                            <m:t>𝑋</m:t>
                          </m:r>
                        </m:e>
                      </m:acc>
                      <m:r>
                        <a:rPr lang="en-GB" sz="2400" i="1">
                          <a:latin typeface="Cambria Math" panose="02040503050406030204" pitchFamily="18" charset="0"/>
                        </a:rPr>
                        <m:t>=</m:t>
                      </m:r>
                      <m:f>
                        <m:fPr>
                          <m:ctrlPr>
                            <a:rPr lang="en-GB" sz="2400" i="1">
                              <a:latin typeface="Cambria Math" panose="02040503050406030204" pitchFamily="18" charset="0"/>
                            </a:rPr>
                          </m:ctrlPr>
                        </m:fPr>
                        <m:num>
                          <m:nary>
                            <m:naryPr>
                              <m:chr m:val="∑"/>
                              <m:ctrlPr>
                                <a:rPr lang="en-GB" sz="2400" i="1">
                                  <a:latin typeface="Cambria Math" panose="02040503050406030204" pitchFamily="18" charset="0"/>
                                </a:rPr>
                              </m:ctrlPr>
                            </m:naryPr>
                            <m:sub>
                              <m:r>
                                <m:rPr>
                                  <m:brk m:alnAt="23"/>
                                </m:rPr>
                                <a:rPr lang="en-GB" sz="2400" i="1">
                                  <a:latin typeface="Cambria Math" panose="02040503050406030204" pitchFamily="18" charset="0"/>
                                </a:rPr>
                                <m:t>𝑖</m:t>
                              </m:r>
                              <m:r>
                                <a:rPr lang="en-GB" sz="2400" i="1">
                                  <a:latin typeface="Cambria Math" panose="02040503050406030204" pitchFamily="18" charset="0"/>
                                </a:rPr>
                                <m:t>=</m:t>
                              </m:r>
                              <m:r>
                                <a:rPr lang="en-GB" sz="2400" i="1">
                                  <a:latin typeface="Cambria Math" panose="02040503050406030204" pitchFamily="18" charset="0"/>
                                </a:rPr>
                                <m:t>1</m:t>
                              </m:r>
                            </m:sub>
                            <m:sup>
                              <m:r>
                                <a:rPr lang="en-GB" sz="2400" i="1">
                                  <a:latin typeface="Cambria Math" panose="02040503050406030204" pitchFamily="18" charset="0"/>
                                </a:rPr>
                                <m:t>𝑛</m:t>
                              </m:r>
                            </m:sup>
                            <m:e>
                              <m:sSub>
                                <m:sSubPr>
                                  <m:ctrlPr>
                                    <a:rPr lang="en-GB" sz="2400" i="1">
                                      <a:latin typeface="Cambria Math" panose="02040503050406030204" pitchFamily="18" charset="0"/>
                                    </a:rPr>
                                  </m:ctrlPr>
                                </m:sSubPr>
                                <m:e>
                                  <m:r>
                                    <a:rPr lang="en-GB" sz="2400" i="1">
                                      <a:latin typeface="Cambria Math" panose="02040503050406030204" pitchFamily="18" charset="0"/>
                                    </a:rPr>
                                    <m:t>𝑋</m:t>
                                  </m:r>
                                </m:e>
                                <m:sub>
                                  <m:r>
                                    <a:rPr lang="en-GB" sz="2400" i="1">
                                      <a:latin typeface="Cambria Math" panose="02040503050406030204" pitchFamily="18" charset="0"/>
                                    </a:rPr>
                                    <m:t>𝑖</m:t>
                                  </m:r>
                                </m:sub>
                              </m:sSub>
                            </m:e>
                          </m:nary>
                        </m:num>
                        <m:den>
                          <m:r>
                            <a:rPr lang="en-GB" sz="2400" i="1">
                              <a:latin typeface="Cambria Math" panose="02040503050406030204" pitchFamily="18" charset="0"/>
                            </a:rPr>
                            <m:t>𝑛</m:t>
                          </m:r>
                        </m:den>
                      </m:f>
                      <m:r>
                        <a:rPr lang="en-GB" sz="2400" b="0" i="0" smtClean="0">
                          <a:latin typeface="Cambria Math" panose="02040503050406030204" pitchFamily="18" charset="0"/>
                        </a:rPr>
                        <m:t>=</m:t>
                      </m:r>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𝑛</m:t>
                              </m:r>
                            </m:sub>
                          </m:sSub>
                        </m:num>
                        <m:den>
                          <m:r>
                            <a:rPr lang="en-GB" sz="2400" b="0" i="1" smtClean="0">
                              <a:latin typeface="Cambria Math" panose="02040503050406030204" pitchFamily="18" charset="0"/>
                            </a:rPr>
                            <m:t>𝑛</m:t>
                          </m:r>
                        </m:den>
                      </m:f>
                    </m:oMath>
                  </m:oMathPara>
                </a14:m>
                <a:endParaRPr lang="en-GB" sz="2400" dirty="0"/>
              </a:p>
            </p:txBody>
          </p:sp>
        </mc:Choice>
        <mc:Fallback xmlns="">
          <p:sp>
            <p:nvSpPr>
              <p:cNvPr id="2" name="TextBox 1">
                <a:extLst>
                  <a:ext uri="{FF2B5EF4-FFF2-40B4-BE49-F238E27FC236}">
                    <a16:creationId xmlns:a16="http://schemas.microsoft.com/office/drawing/2014/main" id="{2DD8C647-FC32-4766-8DC8-0BDCAE06BBA2}"/>
                  </a:ext>
                </a:extLst>
              </p:cNvPr>
              <p:cNvSpPr txBox="1">
                <a:spLocks noRot="1" noChangeAspect="1" noMove="1" noResize="1" noEditPoints="1" noAdjustHandles="1" noChangeArrowheads="1" noChangeShapeType="1" noTextEdit="1"/>
              </p:cNvSpPr>
              <p:nvPr/>
            </p:nvSpPr>
            <p:spPr>
              <a:xfrm>
                <a:off x="3282060" y="4511374"/>
                <a:ext cx="5555901" cy="816698"/>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239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 name="Rectangle 2"/>
          <p:cNvSpPr txBox="1">
            <a:spLocks noGrp="1"/>
          </p:cNvSpPr>
          <p:nvPr>
            <p:ph type="title"/>
          </p:nvPr>
        </p:nvSpPr>
        <p:spPr>
          <a:xfrm>
            <a:off x="727559" y="538583"/>
            <a:ext cx="8887145" cy="1143000"/>
          </a:xfrm>
          <a:prstGeom prst="rect">
            <a:avLst/>
          </a:prstGeom>
        </p:spPr>
        <p:txBody>
          <a:bodyPr/>
          <a:lstStyle/>
          <a:p>
            <a:pPr>
              <a:defRPr sz="3200"/>
            </a:pPr>
            <a:r>
              <a:rPr lang="en-GB" dirty="0"/>
              <a:t> </a:t>
            </a:r>
            <a:r>
              <a:rPr dirty="0"/>
              <a:t>Measures of Central Tendency:</a:t>
            </a:r>
            <a:r>
              <a:rPr lang="en-GB" dirty="0"/>
              <a:t> </a:t>
            </a:r>
            <a:r>
              <a:rPr b="1" dirty="0"/>
              <a:t>The Mean</a:t>
            </a:r>
          </a:p>
        </p:txBody>
      </p:sp>
      <p:sp>
        <p:nvSpPr>
          <p:cNvPr id="208" name="Rectangle 3"/>
          <p:cNvSpPr txBox="1">
            <a:spLocks noGrp="1"/>
          </p:cNvSpPr>
          <p:nvPr>
            <p:ph type="body" idx="1"/>
          </p:nvPr>
        </p:nvSpPr>
        <p:spPr>
          <a:xfrm>
            <a:off x="2286000" y="2062583"/>
            <a:ext cx="8077200" cy="3881017"/>
          </a:xfrm>
          <a:prstGeom prst="rect">
            <a:avLst/>
          </a:prstGeom>
        </p:spPr>
        <p:txBody>
          <a:bodyPr/>
          <a:lstStyle/>
          <a:p>
            <a:pPr>
              <a:spcBef>
                <a:spcPts val="500"/>
              </a:spcBef>
              <a:defRPr sz="2400"/>
            </a:pPr>
            <a:r>
              <a:rPr dirty="0"/>
              <a:t>The most common measure of central tendency</a:t>
            </a:r>
          </a:p>
          <a:p>
            <a:pPr>
              <a:spcBef>
                <a:spcPts val="500"/>
              </a:spcBef>
              <a:defRPr sz="2400"/>
            </a:pPr>
            <a:r>
              <a:rPr dirty="0"/>
              <a:t>Mean = sum of values divided by the number of values</a:t>
            </a:r>
          </a:p>
          <a:p>
            <a:pPr>
              <a:spcBef>
                <a:spcPts val="500"/>
              </a:spcBef>
              <a:defRPr sz="2400"/>
            </a:pPr>
            <a:r>
              <a:rPr dirty="0"/>
              <a:t>Affected by extreme values (outliers)</a:t>
            </a:r>
          </a:p>
        </p:txBody>
      </p:sp>
      <p:sp>
        <p:nvSpPr>
          <p:cNvPr id="209" name="AutoShape 5"/>
          <p:cNvSpPr/>
          <p:nvPr/>
        </p:nvSpPr>
        <p:spPr>
          <a:xfrm rot="16200000">
            <a:off x="7429500" y="4305300"/>
            <a:ext cx="609600" cy="228600"/>
          </a:xfrm>
          <a:prstGeom prst="rightArrow">
            <a:avLst>
              <a:gd name="adj1" fmla="val 50000"/>
              <a:gd name="adj2" fmla="val 67160"/>
            </a:avLst>
          </a:prstGeom>
          <a:solidFill>
            <a:srgbClr val="FF0000"/>
          </a:solidFill>
          <a:ln w="12700">
            <a:solidFill>
              <a:srgbClr val="000000"/>
            </a:solidFill>
            <a:miter/>
          </a:ln>
        </p:spPr>
        <p:txBody>
          <a:bodyPr lIns="45719" rIns="45719" anchor="ctr"/>
          <a:lstStyle/>
          <a:p>
            <a:pPr>
              <a:defRPr>
                <a:latin typeface="Arial"/>
                <a:ea typeface="Arial"/>
                <a:cs typeface="Arial"/>
                <a:sym typeface="Arial"/>
              </a:defRPr>
            </a:pPr>
            <a:endParaRPr/>
          </a:p>
        </p:txBody>
      </p:sp>
      <p:sp>
        <p:nvSpPr>
          <p:cNvPr id="210" name="Rectangle 7"/>
          <p:cNvSpPr txBox="1"/>
          <p:nvPr/>
        </p:nvSpPr>
        <p:spPr>
          <a:xfrm>
            <a:off x="2046287" y="3798888"/>
            <a:ext cx="3984626" cy="366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000"/>
              </a:spcBef>
              <a:defRPr sz="1800" b="1">
                <a:latin typeface="Arial"/>
                <a:ea typeface="Arial"/>
                <a:cs typeface="Arial"/>
                <a:sym typeface="Arial"/>
              </a:defRPr>
            </a:lvl1pPr>
          </a:lstStyle>
          <a:p>
            <a:r>
              <a:t>11  12  13  14  15  16  17  18  19 20</a:t>
            </a:r>
          </a:p>
        </p:txBody>
      </p:sp>
      <p:sp>
        <p:nvSpPr>
          <p:cNvPr id="211" name="Oval 9"/>
          <p:cNvSpPr/>
          <p:nvPr/>
        </p:nvSpPr>
        <p:spPr>
          <a:xfrm>
            <a:off x="213360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12" name="Oval 10"/>
          <p:cNvSpPr/>
          <p:nvPr/>
        </p:nvSpPr>
        <p:spPr>
          <a:xfrm>
            <a:off x="250825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13" name="Oval 11"/>
          <p:cNvSpPr/>
          <p:nvPr/>
        </p:nvSpPr>
        <p:spPr>
          <a:xfrm>
            <a:off x="2898775"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14" name="Oval 12"/>
          <p:cNvSpPr/>
          <p:nvPr/>
        </p:nvSpPr>
        <p:spPr>
          <a:xfrm>
            <a:off x="3267075"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15" name="Oval 13"/>
          <p:cNvSpPr/>
          <p:nvPr/>
        </p:nvSpPr>
        <p:spPr>
          <a:xfrm>
            <a:off x="365125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16" name="AutoShape 14"/>
          <p:cNvSpPr/>
          <p:nvPr/>
        </p:nvSpPr>
        <p:spPr>
          <a:xfrm rot="16200000">
            <a:off x="2781300" y="4305300"/>
            <a:ext cx="609600" cy="228600"/>
          </a:xfrm>
          <a:prstGeom prst="rightArrow">
            <a:avLst>
              <a:gd name="adj1" fmla="val 50000"/>
              <a:gd name="adj2" fmla="val 67160"/>
            </a:avLst>
          </a:prstGeom>
          <a:solidFill>
            <a:srgbClr val="FF0000"/>
          </a:solidFill>
          <a:ln w="12700">
            <a:solidFill>
              <a:srgbClr val="000000"/>
            </a:solidFill>
            <a:miter/>
          </a:ln>
        </p:spPr>
        <p:txBody>
          <a:bodyPr lIns="45719" rIns="45719" anchor="ctr"/>
          <a:lstStyle/>
          <a:p>
            <a:pPr>
              <a:defRPr>
                <a:latin typeface="Arial"/>
                <a:ea typeface="Arial"/>
                <a:cs typeface="Arial"/>
                <a:sym typeface="Arial"/>
              </a:defRPr>
            </a:pPr>
            <a:endParaRPr/>
          </a:p>
        </p:txBody>
      </p:sp>
      <p:sp>
        <p:nvSpPr>
          <p:cNvPr id="217" name="Rectangle 15"/>
          <p:cNvSpPr/>
          <p:nvPr/>
        </p:nvSpPr>
        <p:spPr>
          <a:xfrm>
            <a:off x="2971800" y="4800601"/>
            <a:ext cx="1752600" cy="366767"/>
          </a:xfrm>
          <a:prstGeom prst="rect">
            <a:avLst/>
          </a:prstGeom>
          <a:noFill/>
          <a:ln w="12700">
            <a:solidFill>
              <a:schemeClr val="accent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400"/>
              </a:spcBef>
              <a:defRPr b="1">
                <a:latin typeface="Arial"/>
                <a:ea typeface="Arial"/>
                <a:cs typeface="Arial"/>
                <a:sym typeface="Arial"/>
              </a:defRPr>
            </a:lvl1pPr>
          </a:lstStyle>
          <a:p>
            <a:r>
              <a:t>Mean = 13</a:t>
            </a:r>
          </a:p>
        </p:txBody>
      </p:sp>
      <p:sp>
        <p:nvSpPr>
          <p:cNvPr id="218" name="Rectangle 17"/>
          <p:cNvSpPr txBox="1"/>
          <p:nvPr/>
        </p:nvSpPr>
        <p:spPr>
          <a:xfrm>
            <a:off x="6248400" y="3810001"/>
            <a:ext cx="4114800" cy="366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000"/>
              </a:spcBef>
              <a:defRPr sz="1800" b="1">
                <a:latin typeface="Arial"/>
                <a:ea typeface="Arial"/>
                <a:cs typeface="Arial"/>
                <a:sym typeface="Arial"/>
              </a:defRPr>
            </a:lvl1pPr>
          </a:lstStyle>
          <a:p>
            <a:r>
              <a:t>  11  12  13  14  15  16  17  18  19 20</a:t>
            </a:r>
          </a:p>
        </p:txBody>
      </p:sp>
      <p:sp>
        <p:nvSpPr>
          <p:cNvPr id="219" name="Oval 19"/>
          <p:cNvSpPr/>
          <p:nvPr/>
        </p:nvSpPr>
        <p:spPr>
          <a:xfrm>
            <a:off x="6459538" y="3657600"/>
            <a:ext cx="228601"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20" name="Oval 20"/>
          <p:cNvSpPr/>
          <p:nvPr/>
        </p:nvSpPr>
        <p:spPr>
          <a:xfrm>
            <a:off x="685800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21" name="Oval 21"/>
          <p:cNvSpPr/>
          <p:nvPr/>
        </p:nvSpPr>
        <p:spPr>
          <a:xfrm>
            <a:off x="723900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22" name="Oval 22"/>
          <p:cNvSpPr/>
          <p:nvPr/>
        </p:nvSpPr>
        <p:spPr>
          <a:xfrm>
            <a:off x="7602538" y="3657600"/>
            <a:ext cx="228601"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23" name="Oval 23"/>
          <p:cNvSpPr/>
          <p:nvPr/>
        </p:nvSpPr>
        <p:spPr>
          <a:xfrm>
            <a:off x="9820275"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24" name="Rectangle 24"/>
          <p:cNvSpPr/>
          <p:nvPr/>
        </p:nvSpPr>
        <p:spPr>
          <a:xfrm>
            <a:off x="7543800" y="4800601"/>
            <a:ext cx="1676400" cy="366767"/>
          </a:xfrm>
          <a:prstGeom prst="rect">
            <a:avLst/>
          </a:prstGeom>
          <a:noFill/>
          <a:ln w="12700">
            <a:solidFill>
              <a:schemeClr val="accent6"/>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400"/>
              </a:spcBef>
              <a:defRPr b="1">
                <a:latin typeface="Arial"/>
                <a:ea typeface="Arial"/>
                <a:cs typeface="Arial"/>
                <a:sym typeface="Arial"/>
              </a:defRPr>
            </a:lvl1pPr>
          </a:lstStyle>
          <a:p>
            <a:r>
              <a:t>Mean = 14</a:t>
            </a:r>
          </a:p>
        </p:txBody>
      </p:sp>
      <p:pic>
        <p:nvPicPr>
          <p:cNvPr id="225" name="Object 6" descr="Object 6"/>
          <p:cNvPicPr>
            <a:picLocks noChangeAspect="1"/>
          </p:cNvPicPr>
          <p:nvPr/>
        </p:nvPicPr>
        <p:blipFill>
          <a:blip r:embed="rId2">
            <a:lum bright="70000" contrast="-70000"/>
          </a:blip>
          <a:stretch>
            <a:fillRect/>
          </a:stretch>
        </p:blipFill>
        <p:spPr>
          <a:xfrm>
            <a:off x="1905000" y="5486400"/>
            <a:ext cx="3494088" cy="731838"/>
          </a:xfrm>
          <a:prstGeom prst="rect">
            <a:avLst/>
          </a:prstGeom>
          <a:ln w="12700">
            <a:miter lim="400000"/>
          </a:ln>
        </p:spPr>
      </p:pic>
      <p:pic>
        <p:nvPicPr>
          <p:cNvPr id="226" name="Object 7" descr="Object 7"/>
          <p:cNvPicPr>
            <a:picLocks noChangeAspect="1"/>
          </p:cNvPicPr>
          <p:nvPr/>
        </p:nvPicPr>
        <p:blipFill>
          <a:blip r:embed="rId3">
            <a:lum bright="70000" contrast="-70000"/>
          </a:blip>
          <a:stretch>
            <a:fillRect/>
          </a:stretch>
        </p:blipFill>
        <p:spPr>
          <a:xfrm>
            <a:off x="6477001" y="5410200"/>
            <a:ext cx="3541713" cy="731838"/>
          </a:xfrm>
          <a:prstGeom prst="rect">
            <a:avLst/>
          </a:prstGeom>
          <a:ln w="12700">
            <a:miter lim="400000"/>
          </a:ln>
        </p:spPr>
      </p:pic>
      <p:sp>
        <p:nvSpPr>
          <p:cNvPr id="227" name="Straight Connector 30"/>
          <p:cNvSpPr/>
          <p:nvPr/>
        </p:nvSpPr>
        <p:spPr>
          <a:xfrm>
            <a:off x="6477001" y="3895725"/>
            <a:ext cx="3581401" cy="1588"/>
          </a:xfrm>
          <a:prstGeom prst="line">
            <a:avLst/>
          </a:prstGeom>
          <a:ln w="12700">
            <a:solidFill>
              <a:schemeClr val="accent6"/>
            </a:solidFill>
            <a:miter/>
          </a:ln>
        </p:spPr>
        <p:txBody>
          <a:bodyPr lIns="45719" rIns="45719"/>
          <a:lstStyle/>
          <a:p>
            <a:endParaRPr/>
          </a:p>
        </p:txBody>
      </p:sp>
      <p:sp>
        <p:nvSpPr>
          <p:cNvPr id="228" name="Straight Connector 31"/>
          <p:cNvSpPr/>
          <p:nvPr/>
        </p:nvSpPr>
        <p:spPr>
          <a:xfrm>
            <a:off x="2133599" y="3886200"/>
            <a:ext cx="3581402" cy="1588"/>
          </a:xfrm>
          <a:prstGeom prst="line">
            <a:avLst/>
          </a:prstGeom>
          <a:ln w="12700">
            <a:solidFill>
              <a:schemeClr val="accent6"/>
            </a:solidFill>
            <a:miter/>
          </a:ln>
        </p:spPr>
        <p:txBody>
          <a:bodyPr lIns="45719" rIns="45719"/>
          <a:lstStyle/>
          <a:p>
            <a:endParaRPr/>
          </a:p>
        </p:txBody>
      </p:sp>
    </p:spTree>
    <p:extLst>
      <p:ext uri="{BB962C8B-B14F-4D97-AF65-F5344CB8AC3E}">
        <p14:creationId xmlns:p14="http://schemas.microsoft.com/office/powerpoint/2010/main" val="153623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 name="Rectangle 2"/>
          <p:cNvSpPr txBox="1">
            <a:spLocks noGrp="1"/>
          </p:cNvSpPr>
          <p:nvPr>
            <p:ph type="title"/>
          </p:nvPr>
        </p:nvSpPr>
        <p:spPr>
          <a:xfrm>
            <a:off x="692649" y="599325"/>
            <a:ext cx="8520701" cy="1143000"/>
          </a:xfrm>
          <a:prstGeom prst="rect">
            <a:avLst/>
          </a:prstGeom>
        </p:spPr>
        <p:txBody>
          <a:bodyPr/>
          <a:lstStyle/>
          <a:p>
            <a:pPr>
              <a:defRPr sz="3200"/>
            </a:pPr>
            <a:r>
              <a:rPr dirty="0"/>
              <a:t>Measures of Central Tendency:</a:t>
            </a:r>
            <a:r>
              <a:rPr lang="en-GB" dirty="0"/>
              <a:t> </a:t>
            </a:r>
            <a:r>
              <a:rPr b="1" dirty="0"/>
              <a:t>The Median</a:t>
            </a:r>
          </a:p>
        </p:txBody>
      </p:sp>
      <p:sp>
        <p:nvSpPr>
          <p:cNvPr id="231" name="Rectangle 3"/>
          <p:cNvSpPr txBox="1">
            <a:spLocks noGrp="1"/>
          </p:cNvSpPr>
          <p:nvPr>
            <p:ph type="body" idx="1"/>
          </p:nvPr>
        </p:nvSpPr>
        <p:spPr>
          <a:xfrm>
            <a:off x="2057400" y="1818526"/>
            <a:ext cx="8382000" cy="4810874"/>
          </a:xfrm>
          <a:prstGeom prst="rect">
            <a:avLst/>
          </a:prstGeom>
        </p:spPr>
        <p:txBody>
          <a:bodyPr/>
          <a:lstStyle/>
          <a:p>
            <a:pPr>
              <a:defRPr>
                <a:solidFill>
                  <a:srgbClr val="800080"/>
                </a:solidFill>
              </a:defRPr>
            </a:pPr>
            <a:endParaRPr dirty="0"/>
          </a:p>
          <a:p>
            <a:r>
              <a:rPr dirty="0"/>
              <a:t>In an ordered array, the median is the “middle” number (50% above, 50% below)</a:t>
            </a:r>
          </a:p>
          <a:p>
            <a:pPr>
              <a:defRPr sz="2700"/>
            </a:pPr>
            <a:endParaRPr dirty="0"/>
          </a:p>
          <a:p>
            <a:pPr>
              <a:buSzTx/>
              <a:buNone/>
            </a:pPr>
            <a:r>
              <a:rPr dirty="0"/>
              <a:t> </a:t>
            </a:r>
          </a:p>
          <a:p>
            <a:pPr>
              <a:buSzTx/>
              <a:buNone/>
            </a:pPr>
            <a:r>
              <a:rPr dirty="0"/>
              <a:t> </a:t>
            </a:r>
          </a:p>
          <a:p>
            <a:endParaRPr dirty="0"/>
          </a:p>
          <a:p>
            <a:pPr>
              <a:defRPr sz="2700"/>
            </a:pPr>
            <a:endParaRPr dirty="0"/>
          </a:p>
          <a:p>
            <a:pPr>
              <a:spcBef>
                <a:spcPts val="600"/>
              </a:spcBef>
              <a:defRPr sz="2700"/>
            </a:pPr>
            <a:r>
              <a:rPr dirty="0"/>
              <a:t>Not affected by extreme values</a:t>
            </a:r>
          </a:p>
        </p:txBody>
      </p:sp>
      <p:sp>
        <p:nvSpPr>
          <p:cNvPr id="232" name="AutoShape 4"/>
          <p:cNvSpPr/>
          <p:nvPr/>
        </p:nvSpPr>
        <p:spPr>
          <a:xfrm rot="16200000">
            <a:off x="7200900" y="4305300"/>
            <a:ext cx="457200" cy="228600"/>
          </a:xfrm>
          <a:prstGeom prst="rightArrow">
            <a:avLst>
              <a:gd name="adj1" fmla="val 50000"/>
              <a:gd name="adj2" fmla="val 50370"/>
            </a:avLst>
          </a:prstGeom>
          <a:solidFill>
            <a:srgbClr val="FF0000"/>
          </a:solidFill>
          <a:ln w="12700">
            <a:solidFill>
              <a:srgbClr val="000000"/>
            </a:solidFill>
            <a:miter/>
          </a:ln>
        </p:spPr>
        <p:txBody>
          <a:bodyPr lIns="45719" rIns="45719" anchor="ctr"/>
          <a:lstStyle/>
          <a:p>
            <a:pPr>
              <a:defRPr>
                <a:latin typeface="Arial"/>
                <a:ea typeface="Arial"/>
                <a:cs typeface="Arial"/>
                <a:sym typeface="Arial"/>
              </a:defRPr>
            </a:pPr>
            <a:endParaRPr/>
          </a:p>
        </p:txBody>
      </p:sp>
      <p:sp>
        <p:nvSpPr>
          <p:cNvPr id="233" name="AutoShape 13"/>
          <p:cNvSpPr/>
          <p:nvPr/>
        </p:nvSpPr>
        <p:spPr>
          <a:xfrm rot="16200000">
            <a:off x="2857500" y="4305300"/>
            <a:ext cx="457200" cy="228600"/>
          </a:xfrm>
          <a:prstGeom prst="rightArrow">
            <a:avLst>
              <a:gd name="adj1" fmla="val 50000"/>
              <a:gd name="adj2" fmla="val 50370"/>
            </a:avLst>
          </a:prstGeom>
          <a:solidFill>
            <a:srgbClr val="FF0000"/>
          </a:solidFill>
          <a:ln w="12700">
            <a:solidFill>
              <a:srgbClr val="000000"/>
            </a:solidFill>
            <a:miter/>
          </a:ln>
        </p:spPr>
        <p:txBody>
          <a:bodyPr lIns="45719" rIns="45719" anchor="ctr"/>
          <a:lstStyle/>
          <a:p>
            <a:pPr>
              <a:defRPr>
                <a:latin typeface="Arial"/>
                <a:ea typeface="Arial"/>
                <a:cs typeface="Arial"/>
                <a:sym typeface="Arial"/>
              </a:defRPr>
            </a:pPr>
            <a:endParaRPr/>
          </a:p>
        </p:txBody>
      </p:sp>
      <p:sp>
        <p:nvSpPr>
          <p:cNvPr id="234" name="Rectangle 14"/>
          <p:cNvSpPr/>
          <p:nvPr/>
        </p:nvSpPr>
        <p:spPr>
          <a:xfrm>
            <a:off x="2971800" y="4724401"/>
            <a:ext cx="1981200" cy="366767"/>
          </a:xfrm>
          <a:prstGeom prst="rect">
            <a:avLst/>
          </a:prstGeom>
          <a:no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400"/>
              </a:spcBef>
              <a:defRPr b="1">
                <a:latin typeface="Arial"/>
                <a:ea typeface="Arial"/>
                <a:cs typeface="Arial"/>
                <a:sym typeface="Arial"/>
              </a:defRPr>
            </a:lvl1pPr>
          </a:lstStyle>
          <a:p>
            <a:r>
              <a:t>Median = 13</a:t>
            </a:r>
          </a:p>
        </p:txBody>
      </p:sp>
      <p:sp>
        <p:nvSpPr>
          <p:cNvPr id="235" name="Rectangle 23"/>
          <p:cNvSpPr/>
          <p:nvPr/>
        </p:nvSpPr>
        <p:spPr>
          <a:xfrm>
            <a:off x="7315200" y="4724401"/>
            <a:ext cx="2057400" cy="366767"/>
          </a:xfrm>
          <a:prstGeom prst="rect">
            <a:avLst/>
          </a:prstGeom>
          <a:no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400"/>
              </a:spcBef>
              <a:defRPr b="1">
                <a:latin typeface="Arial"/>
                <a:ea typeface="Arial"/>
                <a:cs typeface="Arial"/>
                <a:sym typeface="Arial"/>
              </a:defRPr>
            </a:lvl1pPr>
          </a:lstStyle>
          <a:p>
            <a:r>
              <a:t>Median = 13</a:t>
            </a:r>
          </a:p>
        </p:txBody>
      </p:sp>
      <p:sp>
        <p:nvSpPr>
          <p:cNvPr id="236" name="Rectangle 7"/>
          <p:cNvSpPr txBox="1"/>
          <p:nvPr/>
        </p:nvSpPr>
        <p:spPr>
          <a:xfrm>
            <a:off x="2046287" y="3798888"/>
            <a:ext cx="3984626" cy="366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000"/>
              </a:spcBef>
              <a:defRPr sz="1800" b="1">
                <a:latin typeface="Arial"/>
                <a:ea typeface="Arial"/>
                <a:cs typeface="Arial"/>
                <a:sym typeface="Arial"/>
              </a:defRPr>
            </a:lvl1pPr>
          </a:lstStyle>
          <a:p>
            <a:r>
              <a:t>11  12  13  14  15  16  17  18  19 20</a:t>
            </a:r>
          </a:p>
        </p:txBody>
      </p:sp>
      <p:sp>
        <p:nvSpPr>
          <p:cNvPr id="237" name="Oval 9"/>
          <p:cNvSpPr/>
          <p:nvPr/>
        </p:nvSpPr>
        <p:spPr>
          <a:xfrm>
            <a:off x="213360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38" name="Oval 10"/>
          <p:cNvSpPr/>
          <p:nvPr/>
        </p:nvSpPr>
        <p:spPr>
          <a:xfrm>
            <a:off x="250825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39" name="Oval 11"/>
          <p:cNvSpPr/>
          <p:nvPr/>
        </p:nvSpPr>
        <p:spPr>
          <a:xfrm>
            <a:off x="2898775"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0" name="Oval 12"/>
          <p:cNvSpPr/>
          <p:nvPr/>
        </p:nvSpPr>
        <p:spPr>
          <a:xfrm>
            <a:off x="3267075"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1" name="Oval 13"/>
          <p:cNvSpPr/>
          <p:nvPr/>
        </p:nvSpPr>
        <p:spPr>
          <a:xfrm>
            <a:off x="365125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2" name="Rectangle 17"/>
          <p:cNvSpPr txBox="1"/>
          <p:nvPr/>
        </p:nvSpPr>
        <p:spPr>
          <a:xfrm>
            <a:off x="6248400" y="3810001"/>
            <a:ext cx="4114800" cy="366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000"/>
              </a:spcBef>
              <a:defRPr sz="1800" b="1">
                <a:latin typeface="Arial"/>
                <a:ea typeface="Arial"/>
                <a:cs typeface="Arial"/>
                <a:sym typeface="Arial"/>
              </a:defRPr>
            </a:lvl1pPr>
          </a:lstStyle>
          <a:p>
            <a:r>
              <a:t>  11  12  13  14  15  16  17  18  19 20</a:t>
            </a:r>
          </a:p>
        </p:txBody>
      </p:sp>
      <p:sp>
        <p:nvSpPr>
          <p:cNvPr id="243" name="Oval 19"/>
          <p:cNvSpPr/>
          <p:nvPr/>
        </p:nvSpPr>
        <p:spPr>
          <a:xfrm>
            <a:off x="6459538" y="3657600"/>
            <a:ext cx="228601"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4" name="Oval 20"/>
          <p:cNvSpPr/>
          <p:nvPr/>
        </p:nvSpPr>
        <p:spPr>
          <a:xfrm>
            <a:off x="685800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5" name="Oval 21"/>
          <p:cNvSpPr/>
          <p:nvPr/>
        </p:nvSpPr>
        <p:spPr>
          <a:xfrm>
            <a:off x="7239000"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6" name="Oval 22"/>
          <p:cNvSpPr/>
          <p:nvPr/>
        </p:nvSpPr>
        <p:spPr>
          <a:xfrm>
            <a:off x="7602538" y="3657600"/>
            <a:ext cx="228601"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7" name="Oval 23"/>
          <p:cNvSpPr/>
          <p:nvPr/>
        </p:nvSpPr>
        <p:spPr>
          <a:xfrm>
            <a:off x="9820275" y="3657600"/>
            <a:ext cx="228600" cy="228600"/>
          </a:xfrm>
          <a:prstGeom prst="ellipse">
            <a:avLst/>
          </a:prstGeom>
          <a:solidFill>
            <a:srgbClr val="1F497D"/>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48" name="Straight Connector 40"/>
          <p:cNvSpPr/>
          <p:nvPr/>
        </p:nvSpPr>
        <p:spPr>
          <a:xfrm>
            <a:off x="6477001" y="3895725"/>
            <a:ext cx="3581401" cy="1588"/>
          </a:xfrm>
          <a:prstGeom prst="line">
            <a:avLst/>
          </a:prstGeom>
          <a:ln w="12700">
            <a:solidFill>
              <a:schemeClr val="accent6"/>
            </a:solidFill>
            <a:miter/>
          </a:ln>
        </p:spPr>
        <p:txBody>
          <a:bodyPr lIns="45719" rIns="45719"/>
          <a:lstStyle/>
          <a:p>
            <a:endParaRPr/>
          </a:p>
        </p:txBody>
      </p:sp>
      <p:sp>
        <p:nvSpPr>
          <p:cNvPr id="249" name="Straight Connector 41"/>
          <p:cNvSpPr/>
          <p:nvPr/>
        </p:nvSpPr>
        <p:spPr>
          <a:xfrm>
            <a:off x="2133599" y="3886200"/>
            <a:ext cx="3581402" cy="1588"/>
          </a:xfrm>
          <a:prstGeom prst="line">
            <a:avLst/>
          </a:prstGeom>
          <a:ln w="12700">
            <a:solidFill>
              <a:schemeClr val="accent6"/>
            </a:solidFill>
            <a:miter/>
          </a:ln>
        </p:spPr>
        <p:txBody>
          <a:bodyPr lIns="45719" rIns="45719"/>
          <a:lstStyle/>
          <a:p>
            <a:endParaRPr/>
          </a:p>
        </p:txBody>
      </p:sp>
    </p:spTree>
    <p:extLst>
      <p:ext uri="{BB962C8B-B14F-4D97-AF65-F5344CB8AC3E}">
        <p14:creationId xmlns:p14="http://schemas.microsoft.com/office/powerpoint/2010/main" val="203190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2A96-9ED3-534F-BBA4-8F5145712309}"/>
              </a:ext>
            </a:extLst>
          </p:cNvPr>
          <p:cNvSpPr>
            <a:spLocks noGrp="1"/>
          </p:cNvSpPr>
          <p:nvPr>
            <p:ph type="title"/>
          </p:nvPr>
        </p:nvSpPr>
        <p:spPr/>
        <p:txBody>
          <a:bodyPr/>
          <a:lstStyle/>
          <a:p>
            <a:r>
              <a:rPr lang="en-US" dirty="0"/>
              <a:t>Topics for today</a:t>
            </a:r>
          </a:p>
        </p:txBody>
      </p:sp>
      <p:sp>
        <p:nvSpPr>
          <p:cNvPr id="4" name="Subtitle 2">
            <a:extLst>
              <a:ext uri="{FF2B5EF4-FFF2-40B4-BE49-F238E27FC236}">
                <a16:creationId xmlns:a16="http://schemas.microsoft.com/office/drawing/2014/main" id="{0F35902A-A997-D648-B59F-3B80F3C4F62C}"/>
              </a:ext>
            </a:extLst>
          </p:cNvPr>
          <p:cNvSpPr txBox="1">
            <a:spLocks noGrp="1"/>
          </p:cNvSpPr>
          <p:nvPr>
            <p:ph idx="1"/>
          </p:nvPr>
        </p:nvSpPr>
        <p:spPr>
          <a:prstGeom prst="rect">
            <a:avLst/>
          </a:prstGeom>
        </p:spPr>
        <p:txBody>
          <a:bodyPr>
            <a:noAutofit/>
          </a:bodyPr>
          <a:lstStyle/>
          <a:p>
            <a:r>
              <a:rPr lang="en-GB" i="1" dirty="0"/>
              <a:t>- </a:t>
            </a:r>
            <a:r>
              <a:rPr i="1" dirty="0"/>
              <a:t>Introduction</a:t>
            </a:r>
          </a:p>
          <a:p>
            <a:r>
              <a:rPr lang="en-GB" i="1" dirty="0"/>
              <a:t>- </a:t>
            </a:r>
            <a:r>
              <a:rPr i="1" dirty="0"/>
              <a:t>Types of data</a:t>
            </a:r>
          </a:p>
          <a:p>
            <a:r>
              <a:rPr lang="en-GB" i="1" dirty="0"/>
              <a:t>- </a:t>
            </a:r>
            <a:r>
              <a:rPr i="1" dirty="0"/>
              <a:t>Measures of Centre and Dispersion</a:t>
            </a:r>
          </a:p>
        </p:txBody>
      </p:sp>
    </p:spTree>
    <p:extLst>
      <p:ext uri="{BB962C8B-B14F-4D97-AF65-F5344CB8AC3E}">
        <p14:creationId xmlns:p14="http://schemas.microsoft.com/office/powerpoint/2010/main" val="1950470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 name="Rectangle 2"/>
          <p:cNvSpPr txBox="1">
            <a:spLocks noGrp="1"/>
          </p:cNvSpPr>
          <p:nvPr>
            <p:ph type="title"/>
          </p:nvPr>
        </p:nvSpPr>
        <p:spPr>
          <a:xfrm>
            <a:off x="880188" y="683623"/>
            <a:ext cx="8229600" cy="1143000"/>
          </a:xfrm>
          <a:prstGeom prst="rect">
            <a:avLst/>
          </a:prstGeom>
        </p:spPr>
        <p:txBody>
          <a:bodyPr/>
          <a:lstStyle/>
          <a:p>
            <a:pPr>
              <a:defRPr sz="3200"/>
            </a:pPr>
            <a:r>
              <a:rPr dirty="0"/>
              <a:t>Measures of Central Tendency:</a:t>
            </a:r>
            <a:br>
              <a:rPr dirty="0"/>
            </a:br>
            <a:r>
              <a:rPr b="1" dirty="0"/>
              <a:t>Locating the Median</a:t>
            </a:r>
          </a:p>
        </p:txBody>
      </p:sp>
      <p:sp>
        <p:nvSpPr>
          <p:cNvPr id="252" name="Rectangle 3"/>
          <p:cNvSpPr txBox="1">
            <a:spLocks noGrp="1"/>
          </p:cNvSpPr>
          <p:nvPr>
            <p:ph type="body" idx="1"/>
          </p:nvPr>
        </p:nvSpPr>
        <p:spPr>
          <a:xfrm>
            <a:off x="1981200" y="3064273"/>
            <a:ext cx="8229600" cy="3572833"/>
          </a:xfrm>
          <a:prstGeom prst="rect">
            <a:avLst/>
          </a:prstGeom>
        </p:spPr>
        <p:txBody>
          <a:bodyPr>
            <a:normAutofit/>
          </a:bodyPr>
          <a:lstStyle/>
          <a:p>
            <a:pPr marL="336042" indent="-336042" defTabSz="896111">
              <a:spcBef>
                <a:spcPts val="400"/>
              </a:spcBef>
              <a:defRPr sz="1960"/>
            </a:pPr>
            <a:r>
              <a:rPr dirty="0"/>
              <a:t>The location of the median when the values are in numerical order (smallest to largest):</a:t>
            </a:r>
          </a:p>
          <a:p>
            <a:pPr marL="336042" indent="-336042" defTabSz="896111">
              <a:spcBef>
                <a:spcPts val="400"/>
              </a:spcBef>
              <a:defRPr sz="1960"/>
            </a:pPr>
            <a:r>
              <a:rPr dirty="0"/>
              <a:t>If the number of values is odd, the median is the middle number</a:t>
            </a:r>
          </a:p>
          <a:p>
            <a:pPr marL="0" indent="0" defTabSz="896111">
              <a:buNone/>
              <a:defRPr sz="1960"/>
            </a:pPr>
            <a:endParaRPr dirty="0"/>
          </a:p>
          <a:p>
            <a:pPr marL="336042" indent="-336042" defTabSz="896111">
              <a:spcBef>
                <a:spcPts val="400"/>
              </a:spcBef>
              <a:defRPr sz="1960"/>
            </a:pPr>
            <a:r>
              <a:rPr dirty="0"/>
              <a:t>If the number of values is even, the median is the average of the two middle numbers</a:t>
            </a:r>
          </a:p>
          <a:p>
            <a:pPr marL="502507" lvl="1" indent="-76232" defTabSz="896111">
              <a:spcBef>
                <a:spcPts val="600"/>
              </a:spcBef>
              <a:defRPr sz="1764"/>
            </a:pPr>
            <a:endParaRPr dirty="0"/>
          </a:p>
          <a:p>
            <a:pPr marL="336042" indent="-336042" defTabSz="896111">
              <a:lnSpc>
                <a:spcPct val="150000"/>
              </a:lnSpc>
              <a:spcBef>
                <a:spcPts val="400"/>
              </a:spcBef>
              <a:buNone/>
              <a:defRPr sz="1960"/>
            </a:pPr>
            <a:r>
              <a:rPr dirty="0"/>
              <a:t>	Note that            is not the </a:t>
            </a:r>
            <a:r>
              <a:rPr i="1" dirty="0">
                <a:solidFill>
                  <a:srgbClr val="FF0000"/>
                </a:solidFill>
              </a:rPr>
              <a:t>value</a:t>
            </a:r>
            <a:r>
              <a:rPr dirty="0"/>
              <a:t> of the median, only the </a:t>
            </a:r>
            <a:r>
              <a:rPr i="1" dirty="0">
                <a:solidFill>
                  <a:srgbClr val="FF0000"/>
                </a:solidFill>
              </a:rPr>
              <a:t>position</a:t>
            </a:r>
            <a:r>
              <a:rPr dirty="0"/>
              <a:t> of </a:t>
            </a:r>
          </a:p>
          <a:p>
            <a:pPr marL="336042" indent="-336042" defTabSz="896111">
              <a:lnSpc>
                <a:spcPct val="150000"/>
              </a:lnSpc>
              <a:spcBef>
                <a:spcPts val="400"/>
              </a:spcBef>
              <a:buNone/>
              <a:defRPr sz="1960"/>
            </a:pPr>
            <a:r>
              <a:rPr dirty="0"/>
              <a:t>     the median in the ranked data</a:t>
            </a:r>
          </a:p>
        </p:txBody>
      </p:sp>
      <p:grpSp>
        <p:nvGrpSpPr>
          <p:cNvPr id="255" name="Object 6"/>
          <p:cNvGrpSpPr/>
          <p:nvPr/>
        </p:nvGrpSpPr>
        <p:grpSpPr>
          <a:xfrm>
            <a:off x="2456204" y="2092873"/>
            <a:ext cx="7086601" cy="787401"/>
            <a:chOff x="0" y="0"/>
            <a:chExt cx="7086600" cy="787400"/>
          </a:xfrm>
        </p:grpSpPr>
        <p:sp>
          <p:nvSpPr>
            <p:cNvPr id="253" name="Rectangle"/>
            <p:cNvSpPr/>
            <p:nvPr/>
          </p:nvSpPr>
          <p:spPr>
            <a:xfrm>
              <a:off x="0" y="0"/>
              <a:ext cx="7086600" cy="787400"/>
            </a:xfrm>
            <a:prstGeom prst="rect">
              <a:avLst/>
            </a:prstGeom>
            <a:solidFill>
              <a:srgbClr val="FDE0BD"/>
            </a:solidFill>
            <a:ln w="12700" cap="flat">
              <a:noFill/>
              <a:miter lim="400000"/>
            </a:ln>
            <a:effectLst/>
          </p:spPr>
          <p:txBody>
            <a:bodyPr wrap="square" lIns="45719" tIns="45719" rIns="45719" bIns="45719" numCol="1" anchor="ctr">
              <a:noAutofit/>
            </a:bodyPr>
            <a:lstStyle/>
            <a:p>
              <a:endParaRPr/>
            </a:p>
          </p:txBody>
        </p:sp>
        <p:pic>
          <p:nvPicPr>
            <p:cNvPr id="254" name="image10.pdf" descr="image10.pdf"/>
            <p:cNvPicPr>
              <a:picLocks noChangeAspect="1"/>
            </p:cNvPicPr>
            <p:nvPr/>
          </p:nvPicPr>
          <p:blipFill>
            <a:blip r:embed="rId2"/>
            <a:stretch>
              <a:fillRect/>
            </a:stretch>
          </p:blipFill>
          <p:spPr>
            <a:xfrm>
              <a:off x="0" y="0"/>
              <a:ext cx="7086600" cy="787400"/>
            </a:xfrm>
            <a:prstGeom prst="rect">
              <a:avLst/>
            </a:prstGeom>
            <a:ln w="9525" cap="flat">
              <a:solidFill>
                <a:srgbClr val="000000"/>
              </a:solidFill>
              <a:prstDash val="solid"/>
              <a:miter lim="800000"/>
            </a:ln>
            <a:effectLst/>
          </p:spPr>
        </p:pic>
      </p:grpSp>
      <p:pic>
        <p:nvPicPr>
          <p:cNvPr id="256" name="Object 7" descr="Object 7"/>
          <p:cNvPicPr>
            <a:picLocks noChangeAspect="1"/>
          </p:cNvPicPr>
          <p:nvPr/>
        </p:nvPicPr>
        <p:blipFill>
          <a:blip r:embed="rId3">
            <a:lum bright="70000" contrast="-70000"/>
          </a:blip>
          <a:stretch>
            <a:fillRect/>
          </a:stretch>
        </p:blipFill>
        <p:spPr>
          <a:xfrm>
            <a:off x="3516412" y="5046149"/>
            <a:ext cx="609601" cy="700089"/>
          </a:xfrm>
          <a:prstGeom prst="rect">
            <a:avLst/>
          </a:prstGeom>
          <a:ln w="12700">
            <a:miter lim="400000"/>
          </a:ln>
        </p:spPr>
      </p:pic>
      <p:sp>
        <p:nvSpPr>
          <p:cNvPr id="257" name="Rectangle 6"/>
          <p:cNvSpPr/>
          <p:nvPr/>
        </p:nvSpPr>
        <p:spPr>
          <a:xfrm>
            <a:off x="2299951" y="5046148"/>
            <a:ext cx="8077201" cy="1324708"/>
          </a:xfrm>
          <a:prstGeom prst="rect">
            <a:avLst/>
          </a:prstGeom>
          <a:ln>
            <a:solidFill>
              <a:srgbClr val="000000"/>
            </a:solidFill>
            <a:miter/>
          </a:ln>
        </p:spPr>
        <p:txBody>
          <a:bodyPr lIns="45719" rIns="45719" anchor="ctr"/>
          <a:lstStyle/>
          <a:p>
            <a:pPr>
              <a:defRPr>
                <a:latin typeface="Arial"/>
                <a:ea typeface="Arial"/>
                <a:cs typeface="Arial"/>
                <a:sym typeface="Arial"/>
              </a:defRPr>
            </a:pPr>
            <a:endParaRPr/>
          </a:p>
        </p:txBody>
      </p:sp>
    </p:spTree>
    <p:extLst>
      <p:ext uri="{BB962C8B-B14F-4D97-AF65-F5344CB8AC3E}">
        <p14:creationId xmlns:p14="http://schemas.microsoft.com/office/powerpoint/2010/main" val="14485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 name="Rectangle 2"/>
          <p:cNvSpPr txBox="1">
            <a:spLocks noGrp="1"/>
          </p:cNvSpPr>
          <p:nvPr>
            <p:ph type="title"/>
          </p:nvPr>
        </p:nvSpPr>
        <p:spPr>
          <a:xfrm>
            <a:off x="838200" y="391304"/>
            <a:ext cx="8512176" cy="990600"/>
          </a:xfrm>
          <a:prstGeom prst="rect">
            <a:avLst/>
          </a:prstGeom>
        </p:spPr>
        <p:txBody>
          <a:bodyPr>
            <a:normAutofit/>
          </a:bodyPr>
          <a:lstStyle/>
          <a:p>
            <a:pPr defTabSz="859536">
              <a:defRPr sz="3008"/>
            </a:pPr>
            <a:r>
              <a:rPr sz="3200" dirty="0"/>
              <a:t>Measures of Central Tendency:</a:t>
            </a:r>
            <a:r>
              <a:rPr lang="en-GB" sz="3200" dirty="0"/>
              <a:t> </a:t>
            </a:r>
            <a:r>
              <a:rPr sz="3200" b="1" dirty="0"/>
              <a:t>The Mode</a:t>
            </a:r>
          </a:p>
        </p:txBody>
      </p:sp>
      <p:sp>
        <p:nvSpPr>
          <p:cNvPr id="260" name="Rectangle 3"/>
          <p:cNvSpPr txBox="1">
            <a:spLocks noGrp="1"/>
          </p:cNvSpPr>
          <p:nvPr>
            <p:ph type="body" idx="1"/>
          </p:nvPr>
        </p:nvSpPr>
        <p:spPr>
          <a:xfrm>
            <a:off x="1931988" y="2066859"/>
            <a:ext cx="8458200" cy="3611064"/>
          </a:xfrm>
          <a:prstGeom prst="rect">
            <a:avLst/>
          </a:prstGeom>
        </p:spPr>
        <p:txBody>
          <a:bodyPr/>
          <a:lstStyle/>
          <a:p>
            <a:pPr>
              <a:spcBef>
                <a:spcPts val="300"/>
              </a:spcBef>
            </a:pPr>
            <a:r>
              <a:rPr dirty="0"/>
              <a:t>Value that occurs most often</a:t>
            </a:r>
          </a:p>
          <a:p>
            <a:pPr>
              <a:spcBef>
                <a:spcPts val="300"/>
              </a:spcBef>
            </a:pPr>
            <a:r>
              <a:rPr dirty="0"/>
              <a:t>Not affected by extreme values</a:t>
            </a:r>
          </a:p>
          <a:p>
            <a:pPr>
              <a:spcBef>
                <a:spcPts val="300"/>
              </a:spcBef>
            </a:pPr>
            <a:r>
              <a:rPr dirty="0"/>
              <a:t>Used for either numerical or categorical (nominal) data</a:t>
            </a:r>
          </a:p>
          <a:p>
            <a:pPr>
              <a:spcBef>
                <a:spcPts val="300"/>
              </a:spcBef>
            </a:pPr>
            <a:r>
              <a:rPr dirty="0"/>
              <a:t>There may </a:t>
            </a:r>
            <a:r>
              <a:rPr dirty="0" err="1"/>
              <a:t>may</a:t>
            </a:r>
            <a:r>
              <a:rPr dirty="0"/>
              <a:t> be no mode</a:t>
            </a:r>
          </a:p>
          <a:p>
            <a:pPr>
              <a:spcBef>
                <a:spcPts val="300"/>
              </a:spcBef>
            </a:pPr>
            <a:r>
              <a:rPr dirty="0"/>
              <a:t>There may be several modes</a:t>
            </a:r>
          </a:p>
        </p:txBody>
      </p:sp>
      <p:sp>
        <p:nvSpPr>
          <p:cNvPr id="261" name="Line 4"/>
          <p:cNvSpPr/>
          <p:nvPr/>
        </p:nvSpPr>
        <p:spPr>
          <a:xfrm>
            <a:off x="2273560" y="5818148"/>
            <a:ext cx="3354388" cy="1"/>
          </a:xfrm>
          <a:prstGeom prst="line">
            <a:avLst/>
          </a:prstGeom>
          <a:ln w="12700">
            <a:solidFill>
              <a:schemeClr val="accent6"/>
            </a:solidFill>
          </a:ln>
        </p:spPr>
        <p:txBody>
          <a:bodyPr lIns="45719" rIns="45719"/>
          <a:lstStyle/>
          <a:p>
            <a:endParaRPr/>
          </a:p>
        </p:txBody>
      </p:sp>
      <p:sp>
        <p:nvSpPr>
          <p:cNvPr id="262" name="Rectangle 5"/>
          <p:cNvSpPr txBox="1"/>
          <p:nvPr/>
        </p:nvSpPr>
        <p:spPr>
          <a:xfrm>
            <a:off x="2133600" y="5570538"/>
            <a:ext cx="5410200" cy="34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p>
            <a:pPr>
              <a:spcBef>
                <a:spcPts val="1000"/>
              </a:spcBef>
              <a:defRPr sz="1600" b="1">
                <a:latin typeface="Arial"/>
                <a:ea typeface="Arial"/>
                <a:cs typeface="Arial"/>
                <a:sym typeface="Arial"/>
              </a:defRPr>
            </a:pPr>
            <a:r>
              <a:rPr sz="1600"/>
              <a:t>0   1   2   3   4   5   6   7   8   9   10   11   12   13   14</a:t>
            </a:r>
            <a:r>
              <a:t>   </a:t>
            </a:r>
          </a:p>
        </p:txBody>
      </p:sp>
      <p:sp>
        <p:nvSpPr>
          <p:cNvPr id="263" name="Oval 6"/>
          <p:cNvSpPr/>
          <p:nvPr/>
        </p:nvSpPr>
        <p:spPr>
          <a:xfrm>
            <a:off x="2438400" y="5348288"/>
            <a:ext cx="228600"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64" name="Oval 7"/>
          <p:cNvSpPr/>
          <p:nvPr/>
        </p:nvSpPr>
        <p:spPr>
          <a:xfrm>
            <a:off x="3036888"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65" name="Oval 8"/>
          <p:cNvSpPr/>
          <p:nvPr/>
        </p:nvSpPr>
        <p:spPr>
          <a:xfrm>
            <a:off x="3570289"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66" name="Oval 9"/>
          <p:cNvSpPr/>
          <p:nvPr/>
        </p:nvSpPr>
        <p:spPr>
          <a:xfrm>
            <a:off x="4179889"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67" name="Oval 10"/>
          <p:cNvSpPr/>
          <p:nvPr/>
        </p:nvSpPr>
        <p:spPr>
          <a:xfrm>
            <a:off x="3570289" y="51196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68" name="Oval 11"/>
          <p:cNvSpPr/>
          <p:nvPr/>
        </p:nvSpPr>
        <p:spPr>
          <a:xfrm>
            <a:off x="4713289"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69" name="Oval 12"/>
          <p:cNvSpPr/>
          <p:nvPr/>
        </p:nvSpPr>
        <p:spPr>
          <a:xfrm>
            <a:off x="4713289" y="51196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70" name="Oval 13"/>
          <p:cNvSpPr/>
          <p:nvPr/>
        </p:nvSpPr>
        <p:spPr>
          <a:xfrm>
            <a:off x="4713289" y="48910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71" name="Rectangle 14"/>
          <p:cNvSpPr/>
          <p:nvPr/>
        </p:nvSpPr>
        <p:spPr>
          <a:xfrm>
            <a:off x="4985590" y="6058070"/>
            <a:ext cx="1698625" cy="366767"/>
          </a:xfrm>
          <a:prstGeom prst="rect">
            <a:avLst/>
          </a:prstGeom>
          <a:no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400"/>
              </a:spcBef>
              <a:defRPr b="1">
                <a:latin typeface="Arial"/>
                <a:ea typeface="Arial"/>
                <a:cs typeface="Arial"/>
                <a:sym typeface="Arial"/>
              </a:defRPr>
            </a:lvl1pPr>
          </a:lstStyle>
          <a:p>
            <a:r>
              <a:rPr dirty="0"/>
              <a:t>Mode = 9</a:t>
            </a:r>
          </a:p>
        </p:txBody>
      </p:sp>
      <p:sp>
        <p:nvSpPr>
          <p:cNvPr id="272" name="Oval 15"/>
          <p:cNvSpPr/>
          <p:nvPr/>
        </p:nvSpPr>
        <p:spPr>
          <a:xfrm>
            <a:off x="5094288"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73" name="AutoShape 16"/>
          <p:cNvSpPr/>
          <p:nvPr/>
        </p:nvSpPr>
        <p:spPr>
          <a:xfrm rot="16200000">
            <a:off x="4542633" y="5972967"/>
            <a:ext cx="609601" cy="398464"/>
          </a:xfrm>
          <a:prstGeom prst="rightArrow">
            <a:avLst>
              <a:gd name="adj1" fmla="val 31481"/>
              <a:gd name="adj2" fmla="val 38651"/>
            </a:avLst>
          </a:prstGeom>
          <a:solidFill>
            <a:srgbClr val="0000FF"/>
          </a:solidFill>
          <a:ln w="12700">
            <a:solidFill>
              <a:srgbClr val="000000"/>
            </a:solidFill>
            <a:miter/>
          </a:ln>
        </p:spPr>
        <p:txBody>
          <a:bodyPr lIns="45719" rIns="45719" anchor="ctr"/>
          <a:lstStyle/>
          <a:p>
            <a:pPr>
              <a:defRPr>
                <a:latin typeface="Arial"/>
                <a:ea typeface="Arial"/>
                <a:cs typeface="Arial"/>
                <a:sym typeface="Arial"/>
              </a:defRPr>
            </a:pPr>
            <a:endParaRPr/>
          </a:p>
        </p:txBody>
      </p:sp>
      <p:sp>
        <p:nvSpPr>
          <p:cNvPr id="274" name="Line 17"/>
          <p:cNvSpPr/>
          <p:nvPr/>
        </p:nvSpPr>
        <p:spPr>
          <a:xfrm>
            <a:off x="5473960" y="5818148"/>
            <a:ext cx="1296988" cy="1"/>
          </a:xfrm>
          <a:prstGeom prst="line">
            <a:avLst/>
          </a:prstGeom>
          <a:ln w="12700">
            <a:solidFill>
              <a:schemeClr val="accent6"/>
            </a:solidFill>
          </a:ln>
        </p:spPr>
        <p:txBody>
          <a:bodyPr lIns="45719" rIns="45719"/>
          <a:lstStyle/>
          <a:p>
            <a:endParaRPr/>
          </a:p>
        </p:txBody>
      </p:sp>
      <p:sp>
        <p:nvSpPr>
          <p:cNvPr id="275" name="Oval 18"/>
          <p:cNvSpPr/>
          <p:nvPr/>
        </p:nvSpPr>
        <p:spPr>
          <a:xfrm>
            <a:off x="5856288"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76" name="Oval 19"/>
          <p:cNvSpPr/>
          <p:nvPr/>
        </p:nvSpPr>
        <p:spPr>
          <a:xfrm>
            <a:off x="5856288" y="51196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77" name="Oval 20"/>
          <p:cNvSpPr/>
          <p:nvPr/>
        </p:nvSpPr>
        <p:spPr>
          <a:xfrm>
            <a:off x="6313488"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78" name="Oval 21"/>
          <p:cNvSpPr/>
          <p:nvPr/>
        </p:nvSpPr>
        <p:spPr>
          <a:xfrm>
            <a:off x="6694488"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79" name="Line 22"/>
          <p:cNvSpPr/>
          <p:nvPr/>
        </p:nvSpPr>
        <p:spPr>
          <a:xfrm>
            <a:off x="8001000" y="5578158"/>
            <a:ext cx="2209800" cy="1"/>
          </a:xfrm>
          <a:prstGeom prst="line">
            <a:avLst/>
          </a:prstGeom>
          <a:ln w="12700">
            <a:solidFill>
              <a:schemeClr val="accent6"/>
            </a:solidFill>
          </a:ln>
        </p:spPr>
        <p:txBody>
          <a:bodyPr lIns="45719" rIns="45719"/>
          <a:lstStyle/>
          <a:p>
            <a:endParaRPr/>
          </a:p>
        </p:txBody>
      </p:sp>
      <p:sp>
        <p:nvSpPr>
          <p:cNvPr id="280" name="Rectangle 23"/>
          <p:cNvSpPr txBox="1"/>
          <p:nvPr/>
        </p:nvSpPr>
        <p:spPr>
          <a:xfrm>
            <a:off x="7962366" y="5561215"/>
            <a:ext cx="2536825" cy="366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000"/>
              </a:spcBef>
              <a:defRPr sz="1800" b="1">
                <a:latin typeface="Arial"/>
                <a:ea typeface="Arial"/>
                <a:cs typeface="Arial"/>
                <a:sym typeface="Arial"/>
              </a:defRPr>
            </a:lvl1pPr>
          </a:lstStyle>
          <a:p>
            <a:r>
              <a:rPr dirty="0"/>
              <a:t>0   1   2   3   4   5   6</a:t>
            </a:r>
          </a:p>
        </p:txBody>
      </p:sp>
      <p:sp>
        <p:nvSpPr>
          <p:cNvPr id="281" name="Oval 24"/>
          <p:cNvSpPr/>
          <p:nvPr/>
        </p:nvSpPr>
        <p:spPr>
          <a:xfrm>
            <a:off x="8077200" y="5348288"/>
            <a:ext cx="228600"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82" name="Oval 25"/>
          <p:cNvSpPr/>
          <p:nvPr/>
        </p:nvSpPr>
        <p:spPr>
          <a:xfrm>
            <a:off x="8382000" y="5348288"/>
            <a:ext cx="228600"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83" name="Oval 26"/>
          <p:cNvSpPr/>
          <p:nvPr/>
        </p:nvSpPr>
        <p:spPr>
          <a:xfrm>
            <a:off x="8686800" y="5348288"/>
            <a:ext cx="228600"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84" name="Oval 27"/>
          <p:cNvSpPr/>
          <p:nvPr/>
        </p:nvSpPr>
        <p:spPr>
          <a:xfrm>
            <a:off x="8991600" y="5348288"/>
            <a:ext cx="228600"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85" name="Oval 28"/>
          <p:cNvSpPr/>
          <p:nvPr/>
        </p:nvSpPr>
        <p:spPr>
          <a:xfrm>
            <a:off x="9590089"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86" name="Oval 29"/>
          <p:cNvSpPr/>
          <p:nvPr/>
        </p:nvSpPr>
        <p:spPr>
          <a:xfrm>
            <a:off x="9894889" y="5348288"/>
            <a:ext cx="228601" cy="228601"/>
          </a:xfrm>
          <a:prstGeom prst="ellipse">
            <a:avLst/>
          </a:prstGeom>
          <a:solidFill>
            <a:srgbClr val="800080"/>
          </a:solidFill>
          <a:ln w="12700">
            <a:solidFill>
              <a:srgbClr val="000000"/>
            </a:solidFill>
          </a:ln>
        </p:spPr>
        <p:txBody>
          <a:bodyPr lIns="45719" rIns="45719" anchor="ctr"/>
          <a:lstStyle/>
          <a:p>
            <a:pPr>
              <a:defRPr>
                <a:latin typeface="Arial"/>
                <a:ea typeface="Arial"/>
                <a:cs typeface="Arial"/>
                <a:sym typeface="Arial"/>
              </a:defRPr>
            </a:pPr>
            <a:endParaRPr/>
          </a:p>
        </p:txBody>
      </p:sp>
      <p:sp>
        <p:nvSpPr>
          <p:cNvPr id="287" name="Rectangle 30"/>
          <p:cNvSpPr/>
          <p:nvPr/>
        </p:nvSpPr>
        <p:spPr>
          <a:xfrm>
            <a:off x="8382001" y="6010276"/>
            <a:ext cx="1622425" cy="366767"/>
          </a:xfrm>
          <a:prstGeom prst="rect">
            <a:avLst/>
          </a:prstGeom>
          <a:noFill/>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spAutoFit/>
          </a:bodyPr>
          <a:lstStyle>
            <a:lvl1pPr>
              <a:spcBef>
                <a:spcPts val="1400"/>
              </a:spcBef>
              <a:defRPr b="1">
                <a:latin typeface="Arial"/>
                <a:ea typeface="Arial"/>
                <a:cs typeface="Arial"/>
                <a:sym typeface="Arial"/>
              </a:defRPr>
            </a:lvl1pPr>
          </a:lstStyle>
          <a:p>
            <a:r>
              <a:t>No Mode</a:t>
            </a:r>
          </a:p>
        </p:txBody>
      </p:sp>
    </p:spTree>
    <p:extLst>
      <p:ext uri="{BB962C8B-B14F-4D97-AF65-F5344CB8AC3E}">
        <p14:creationId xmlns:p14="http://schemas.microsoft.com/office/powerpoint/2010/main" val="207123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 name="Rectangle 2"/>
          <p:cNvSpPr txBox="1">
            <a:spLocks noGrp="1"/>
          </p:cNvSpPr>
          <p:nvPr>
            <p:ph type="title"/>
          </p:nvPr>
        </p:nvSpPr>
        <p:spPr>
          <a:xfrm>
            <a:off x="641430" y="144161"/>
            <a:ext cx="10515600" cy="1325563"/>
          </a:xfrm>
          <a:prstGeom prst="rect">
            <a:avLst/>
          </a:prstGeom>
        </p:spPr>
        <p:txBody>
          <a:bodyPr/>
          <a:lstStyle/>
          <a:p>
            <a:pPr defTabSz="832104">
              <a:defRPr sz="3549"/>
            </a:pPr>
            <a:br>
              <a:rPr dirty="0"/>
            </a:br>
            <a:r>
              <a:rPr lang="en-GB" dirty="0"/>
              <a:t>Practice – Measures of Central Tendency</a:t>
            </a:r>
            <a:endParaRPr dirty="0"/>
          </a:p>
        </p:txBody>
      </p:sp>
      <p:sp>
        <p:nvSpPr>
          <p:cNvPr id="290" name="Text Box 3"/>
          <p:cNvSpPr txBox="1"/>
          <p:nvPr/>
        </p:nvSpPr>
        <p:spPr>
          <a:xfrm>
            <a:off x="2601410" y="2216855"/>
            <a:ext cx="2209800" cy="2708434"/>
          </a:xfrm>
          <a:prstGeom prst="rect">
            <a:avLst/>
          </a:prstGeom>
          <a:noFill/>
          <a:ln w="254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mn-lt"/>
                <a:ea typeface="+mn-ea"/>
                <a:cs typeface="+mn-cs"/>
                <a:sym typeface="Times New Roman"/>
              </a:defRPr>
            </a:pPr>
            <a:r>
              <a:rPr sz="2000"/>
              <a:t>House Prices: </a:t>
            </a:r>
            <a:br>
              <a:rPr sz="2000"/>
            </a:br>
            <a:br>
              <a:rPr sz="2000"/>
            </a:br>
            <a:r>
              <a:rPr sz="2000"/>
              <a:t>        $2,000,000</a:t>
            </a:r>
            <a:endParaRPr sz="2000">
              <a:latin typeface="Arial"/>
              <a:ea typeface="Arial"/>
              <a:cs typeface="Arial"/>
              <a:sym typeface="Arial"/>
            </a:endParaRPr>
          </a:p>
          <a:p>
            <a:pPr>
              <a:defRPr sz="2000" b="1">
                <a:latin typeface="+mn-lt"/>
                <a:ea typeface="+mn-ea"/>
                <a:cs typeface="+mn-cs"/>
                <a:sym typeface="Times New Roman"/>
              </a:defRPr>
            </a:pPr>
            <a:r>
              <a:rPr sz="2000"/>
              <a:t>        $   500,000</a:t>
            </a:r>
            <a:br>
              <a:rPr sz="2000"/>
            </a:br>
            <a:r>
              <a:rPr sz="2000"/>
              <a:t>        $   300,000</a:t>
            </a:r>
            <a:br>
              <a:rPr sz="2000"/>
            </a:br>
            <a:r>
              <a:rPr sz="2000"/>
              <a:t>        $   100,000</a:t>
            </a:r>
            <a:br>
              <a:rPr sz="2000"/>
            </a:br>
            <a:r>
              <a:rPr sz="2000"/>
              <a:t>        </a:t>
            </a:r>
            <a:r>
              <a:rPr sz="2000" u="sng"/>
              <a:t>$   100,000</a:t>
            </a:r>
            <a:endParaRPr sz="2000">
              <a:latin typeface="Arial"/>
              <a:ea typeface="Arial"/>
              <a:cs typeface="Arial"/>
              <a:sym typeface="Arial"/>
            </a:endParaRPr>
          </a:p>
          <a:p>
            <a:pPr>
              <a:spcBef>
                <a:spcPts val="1200"/>
              </a:spcBef>
              <a:defRPr sz="2000">
                <a:latin typeface="+mn-lt"/>
                <a:ea typeface="+mn-ea"/>
                <a:cs typeface="+mn-cs"/>
                <a:sym typeface="Times New Roman"/>
              </a:defRPr>
            </a:pPr>
            <a:r>
              <a:rPr sz="2000"/>
              <a:t>Sum $ </a:t>
            </a:r>
            <a:r>
              <a:rPr sz="2000" b="1"/>
              <a:t>3,000,000</a:t>
            </a:r>
          </a:p>
        </p:txBody>
      </p:sp>
      <p:sp>
        <p:nvSpPr>
          <p:cNvPr id="2" name="TextBox 1">
            <a:extLst>
              <a:ext uri="{FF2B5EF4-FFF2-40B4-BE49-F238E27FC236}">
                <a16:creationId xmlns:a16="http://schemas.microsoft.com/office/drawing/2014/main" id="{290962E8-48AE-0A43-8549-7E33756B13D4}"/>
              </a:ext>
            </a:extLst>
          </p:cNvPr>
          <p:cNvSpPr txBox="1"/>
          <p:nvPr/>
        </p:nvSpPr>
        <p:spPr>
          <a:xfrm>
            <a:off x="5602147" y="2870522"/>
            <a:ext cx="5783635" cy="1569660"/>
          </a:xfrm>
          <a:prstGeom prst="rect">
            <a:avLst/>
          </a:prstGeom>
          <a:noFill/>
        </p:spPr>
        <p:txBody>
          <a:bodyPr wrap="none" rtlCol="0">
            <a:spAutoFit/>
          </a:bodyPr>
          <a:lstStyle/>
          <a:p>
            <a:r>
              <a:rPr lang="en-US" sz="2400" i="1" dirty="0">
                <a:solidFill>
                  <a:schemeClr val="accent6"/>
                </a:solidFill>
              </a:rPr>
              <a:t>Required</a:t>
            </a:r>
            <a:r>
              <a:rPr lang="en-US" sz="2400" dirty="0">
                <a:solidFill>
                  <a:schemeClr val="accent6"/>
                </a:solidFill>
              </a:rPr>
              <a:t>: </a:t>
            </a:r>
          </a:p>
          <a:p>
            <a:endParaRPr lang="en-US" sz="2400" dirty="0">
              <a:solidFill>
                <a:schemeClr val="accent6"/>
              </a:solidFill>
            </a:endParaRPr>
          </a:p>
          <a:p>
            <a:r>
              <a:rPr lang="en-US" sz="2400" dirty="0">
                <a:solidFill>
                  <a:schemeClr val="accent6"/>
                </a:solidFill>
              </a:rPr>
              <a:t>Please calculate mean, median &amp; mode?</a:t>
            </a:r>
          </a:p>
          <a:p>
            <a:r>
              <a:rPr lang="en-US" sz="2400" dirty="0">
                <a:solidFill>
                  <a:schemeClr val="accent6"/>
                </a:solidFill>
              </a:rPr>
              <a:t>What do these figures indicate, respectively?</a:t>
            </a:r>
          </a:p>
        </p:txBody>
      </p:sp>
    </p:spTree>
    <p:extLst>
      <p:ext uri="{BB962C8B-B14F-4D97-AF65-F5344CB8AC3E}">
        <p14:creationId xmlns:p14="http://schemas.microsoft.com/office/powerpoint/2010/main" val="4246614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 name="Rectangle 2"/>
          <p:cNvSpPr txBox="1">
            <a:spLocks noGrp="1"/>
          </p:cNvSpPr>
          <p:nvPr>
            <p:ph type="title"/>
          </p:nvPr>
        </p:nvSpPr>
        <p:spPr>
          <a:prstGeom prst="rect">
            <a:avLst/>
          </a:prstGeom>
        </p:spPr>
        <p:txBody>
          <a:bodyPr/>
          <a:lstStyle/>
          <a:p>
            <a:pPr defTabSz="832104">
              <a:defRPr sz="3549"/>
            </a:pPr>
            <a:r>
              <a:rPr dirty="0"/>
              <a:t>Measures of Central Tendency:</a:t>
            </a:r>
            <a:br>
              <a:rPr dirty="0"/>
            </a:br>
            <a:r>
              <a:rPr dirty="0"/>
              <a:t>Review Example</a:t>
            </a:r>
          </a:p>
        </p:txBody>
      </p:sp>
      <p:sp>
        <p:nvSpPr>
          <p:cNvPr id="290" name="Text Box 3"/>
          <p:cNvSpPr txBox="1"/>
          <p:nvPr/>
        </p:nvSpPr>
        <p:spPr>
          <a:xfrm>
            <a:off x="2057400" y="2679842"/>
            <a:ext cx="2209800" cy="2708434"/>
          </a:xfrm>
          <a:prstGeom prst="rect">
            <a:avLst/>
          </a:prstGeom>
          <a:noFill/>
          <a:ln w="254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latin typeface="+mn-lt"/>
                <a:ea typeface="+mn-ea"/>
                <a:cs typeface="+mn-cs"/>
                <a:sym typeface="Times New Roman"/>
              </a:defRPr>
            </a:pPr>
            <a:r>
              <a:rPr sz="2000"/>
              <a:t>House Prices: </a:t>
            </a:r>
            <a:br>
              <a:rPr sz="2000"/>
            </a:br>
            <a:br>
              <a:rPr sz="2000"/>
            </a:br>
            <a:r>
              <a:rPr sz="2000"/>
              <a:t>        $2,000,000</a:t>
            </a:r>
            <a:endParaRPr sz="2000">
              <a:latin typeface="Arial"/>
              <a:ea typeface="Arial"/>
              <a:cs typeface="Arial"/>
              <a:sym typeface="Arial"/>
            </a:endParaRPr>
          </a:p>
          <a:p>
            <a:pPr>
              <a:defRPr sz="2000" b="1">
                <a:latin typeface="+mn-lt"/>
                <a:ea typeface="+mn-ea"/>
                <a:cs typeface="+mn-cs"/>
                <a:sym typeface="Times New Roman"/>
              </a:defRPr>
            </a:pPr>
            <a:r>
              <a:rPr sz="2000"/>
              <a:t>        $   500,000</a:t>
            </a:r>
            <a:br>
              <a:rPr sz="2000"/>
            </a:br>
            <a:r>
              <a:rPr sz="2000"/>
              <a:t>        $   300,000</a:t>
            </a:r>
            <a:br>
              <a:rPr sz="2000"/>
            </a:br>
            <a:r>
              <a:rPr sz="2000"/>
              <a:t>        $   100,000</a:t>
            </a:r>
            <a:br>
              <a:rPr sz="2000"/>
            </a:br>
            <a:r>
              <a:rPr sz="2000"/>
              <a:t>        </a:t>
            </a:r>
            <a:r>
              <a:rPr sz="2000" u="sng"/>
              <a:t>$   100,000</a:t>
            </a:r>
            <a:endParaRPr sz="2000">
              <a:latin typeface="Arial"/>
              <a:ea typeface="Arial"/>
              <a:cs typeface="Arial"/>
              <a:sym typeface="Arial"/>
            </a:endParaRPr>
          </a:p>
          <a:p>
            <a:pPr>
              <a:spcBef>
                <a:spcPts val="1200"/>
              </a:spcBef>
              <a:defRPr sz="2000">
                <a:latin typeface="+mn-lt"/>
                <a:ea typeface="+mn-ea"/>
                <a:cs typeface="+mn-cs"/>
                <a:sym typeface="Times New Roman"/>
              </a:defRPr>
            </a:pPr>
            <a:r>
              <a:rPr sz="2000"/>
              <a:t>Sum $ </a:t>
            </a:r>
            <a:r>
              <a:rPr sz="2000" b="1"/>
              <a:t>3,000,000</a:t>
            </a:r>
          </a:p>
        </p:txBody>
      </p:sp>
      <p:sp>
        <p:nvSpPr>
          <p:cNvPr id="291" name="Rectangle 4"/>
          <p:cNvSpPr txBox="1"/>
          <p:nvPr/>
        </p:nvSpPr>
        <p:spPr>
          <a:xfrm>
            <a:off x="4648200" y="2525730"/>
            <a:ext cx="6451922" cy="2809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2671" tIns="42671" rIns="42671" bIns="42671">
            <a:spAutoFit/>
          </a:bodyPr>
          <a:lstStyle/>
          <a:p>
            <a:pPr marL="320675" indent="-320675" defTabSz="852487">
              <a:spcBef>
                <a:spcPts val="600"/>
              </a:spcBef>
              <a:buClr>
                <a:srgbClr val="000000"/>
              </a:buClr>
              <a:buSzPct val="60000"/>
              <a:buChar char="▪"/>
              <a:defRPr sz="2700" b="1">
                <a:latin typeface="+mn-lt"/>
                <a:ea typeface="+mn-ea"/>
                <a:cs typeface="+mn-cs"/>
                <a:sym typeface="Times New Roman"/>
              </a:defRPr>
            </a:pPr>
            <a:r>
              <a:rPr sz="2700" dirty="0">
                <a:solidFill>
                  <a:schemeClr val="accent6"/>
                </a:solidFill>
              </a:rPr>
              <a:t>Mean:    ($3,000,000/5)  </a:t>
            </a:r>
            <a:endParaRPr sz="2800" dirty="0">
              <a:solidFill>
                <a:schemeClr val="accent6"/>
              </a:solidFill>
              <a:latin typeface="Arial"/>
              <a:ea typeface="Arial"/>
              <a:cs typeface="Arial"/>
              <a:sym typeface="Arial"/>
            </a:endParaRPr>
          </a:p>
          <a:p>
            <a:pPr marL="320675" indent="-320675" defTabSz="852487">
              <a:spcBef>
                <a:spcPts val="600"/>
              </a:spcBef>
              <a:defRPr sz="2700">
                <a:latin typeface="+mn-lt"/>
                <a:ea typeface="+mn-ea"/>
                <a:cs typeface="+mn-cs"/>
                <a:sym typeface="Times New Roman"/>
              </a:defRPr>
            </a:pPr>
            <a:r>
              <a:rPr sz="2700" dirty="0"/>
              <a:t>			</a:t>
            </a:r>
            <a:r>
              <a:rPr sz="2700" dirty="0">
                <a:solidFill>
                  <a:srgbClr val="FF0000"/>
                </a:solidFill>
              </a:rPr>
              <a:t> =  </a:t>
            </a:r>
            <a:r>
              <a:rPr sz="2700" b="1" dirty="0">
                <a:solidFill>
                  <a:srgbClr val="FF0000"/>
                </a:solidFill>
              </a:rPr>
              <a:t>$600,000</a:t>
            </a:r>
            <a:endParaRPr sz="2800" dirty="0">
              <a:latin typeface="Arial"/>
              <a:ea typeface="Arial"/>
              <a:cs typeface="Arial"/>
              <a:sym typeface="Arial"/>
            </a:endParaRPr>
          </a:p>
          <a:p>
            <a:pPr marL="320675" indent="-320675" defTabSz="852487">
              <a:spcBef>
                <a:spcPts val="600"/>
              </a:spcBef>
              <a:buClr>
                <a:srgbClr val="000000"/>
              </a:buClr>
              <a:buSzPct val="60000"/>
              <a:buChar char="▪"/>
              <a:defRPr sz="2700" b="1">
                <a:latin typeface="+mn-lt"/>
                <a:ea typeface="+mn-ea"/>
                <a:cs typeface="+mn-cs"/>
                <a:sym typeface="Times New Roman"/>
              </a:defRPr>
            </a:pPr>
            <a:r>
              <a:rPr sz="2700" dirty="0">
                <a:solidFill>
                  <a:schemeClr val="accent6"/>
                </a:solidFill>
              </a:rPr>
              <a:t>Median:  middle value of ranked data </a:t>
            </a:r>
            <a:br>
              <a:rPr sz="2700" dirty="0"/>
            </a:br>
            <a:r>
              <a:rPr sz="2700" dirty="0"/>
              <a:t>                   </a:t>
            </a:r>
            <a:r>
              <a:rPr sz="2700" dirty="0">
                <a:solidFill>
                  <a:srgbClr val="FF0000"/>
                </a:solidFill>
              </a:rPr>
              <a:t>= $300,000</a:t>
            </a:r>
            <a:endParaRPr sz="2800" dirty="0">
              <a:latin typeface="Arial"/>
              <a:ea typeface="Arial"/>
              <a:cs typeface="Arial"/>
              <a:sym typeface="Arial"/>
            </a:endParaRPr>
          </a:p>
          <a:p>
            <a:pPr marL="320675" indent="-320675" defTabSz="852487">
              <a:spcBef>
                <a:spcPts val="600"/>
              </a:spcBef>
              <a:buClr>
                <a:srgbClr val="000000"/>
              </a:buClr>
              <a:buSzPct val="60000"/>
              <a:buChar char="▪"/>
              <a:defRPr sz="2700" b="1">
                <a:latin typeface="+mn-lt"/>
                <a:ea typeface="+mn-ea"/>
                <a:cs typeface="+mn-cs"/>
                <a:sym typeface="Times New Roman"/>
              </a:defRPr>
            </a:pPr>
            <a:r>
              <a:rPr sz="2700" dirty="0">
                <a:solidFill>
                  <a:schemeClr val="accent6"/>
                </a:solidFill>
              </a:rPr>
              <a:t>Mode:  most frequent value </a:t>
            </a:r>
            <a:br>
              <a:rPr sz="2700" dirty="0"/>
            </a:br>
            <a:r>
              <a:rPr sz="2700" dirty="0"/>
              <a:t>                   </a:t>
            </a:r>
            <a:r>
              <a:rPr sz="2700" dirty="0">
                <a:solidFill>
                  <a:srgbClr val="FF0000"/>
                </a:solidFill>
              </a:rPr>
              <a:t>= $100,000</a:t>
            </a:r>
          </a:p>
        </p:txBody>
      </p:sp>
    </p:spTree>
    <p:extLst>
      <p:ext uri="{BB962C8B-B14F-4D97-AF65-F5344CB8AC3E}">
        <p14:creationId xmlns:p14="http://schemas.microsoft.com/office/powerpoint/2010/main" val="205795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5815-5CE3-5E48-9DB9-7916D75D48E9}"/>
              </a:ext>
            </a:extLst>
          </p:cNvPr>
          <p:cNvSpPr>
            <a:spLocks noGrp="1"/>
          </p:cNvSpPr>
          <p:nvPr>
            <p:ph type="title"/>
          </p:nvPr>
        </p:nvSpPr>
        <p:spPr/>
        <p:txBody>
          <a:bodyPr/>
          <a:lstStyle/>
          <a:p>
            <a:r>
              <a:rPr lang="en-GB" dirty="0"/>
              <a:t>Distributions</a:t>
            </a:r>
            <a:endParaRPr lang="en-US" dirty="0"/>
          </a:p>
        </p:txBody>
      </p:sp>
      <p:sp>
        <p:nvSpPr>
          <p:cNvPr id="3" name="Content Placeholder 2">
            <a:extLst>
              <a:ext uri="{FF2B5EF4-FFF2-40B4-BE49-F238E27FC236}">
                <a16:creationId xmlns:a16="http://schemas.microsoft.com/office/drawing/2014/main" id="{E8A8C636-4852-2242-9A8B-1F19BEE4748B}"/>
              </a:ext>
            </a:extLst>
          </p:cNvPr>
          <p:cNvSpPr>
            <a:spLocks noGrp="1"/>
          </p:cNvSpPr>
          <p:nvPr>
            <p:ph idx="1"/>
          </p:nvPr>
        </p:nvSpPr>
        <p:spPr/>
        <p:txBody>
          <a:bodyPr/>
          <a:lstStyle/>
          <a:p>
            <a:r>
              <a:rPr lang="en-GB" dirty="0"/>
              <a:t>A distribution is simply a collection of data, or scores, on a variable. Usually, these scores are arranged in order from smallest to largest and then they can be presented graphically.</a:t>
            </a:r>
            <a:endParaRPr lang="en-US" dirty="0"/>
          </a:p>
        </p:txBody>
      </p:sp>
      <p:pic>
        <p:nvPicPr>
          <p:cNvPr id="7" name="Picture 2" descr="Skewness - Wikipedia">
            <a:extLst>
              <a:ext uri="{FF2B5EF4-FFF2-40B4-BE49-F238E27FC236}">
                <a16:creationId xmlns:a16="http://schemas.microsoft.com/office/drawing/2014/main" id="{77D49569-BE4C-9945-92B3-BCB203549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54" y="3524435"/>
            <a:ext cx="8772757" cy="311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2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 name="Rectangle 2"/>
          <p:cNvSpPr txBox="1">
            <a:spLocks noGrp="1"/>
          </p:cNvSpPr>
          <p:nvPr>
            <p:ph type="title"/>
          </p:nvPr>
        </p:nvSpPr>
        <p:spPr>
          <a:prstGeom prst="rect">
            <a:avLst/>
          </a:prstGeom>
        </p:spPr>
        <p:txBody>
          <a:bodyPr/>
          <a:lstStyle/>
          <a:p>
            <a:pPr defTabSz="832104">
              <a:defRPr sz="3549"/>
            </a:pPr>
            <a:r>
              <a:rPr dirty="0"/>
              <a:t>Measures of Central Tendency:</a:t>
            </a:r>
            <a:br>
              <a:rPr dirty="0"/>
            </a:br>
            <a:r>
              <a:rPr dirty="0"/>
              <a:t>Which Measure to Choose?</a:t>
            </a:r>
          </a:p>
        </p:txBody>
      </p:sp>
      <p:sp>
        <p:nvSpPr>
          <p:cNvPr id="294" name="Rectangle 3"/>
          <p:cNvSpPr txBox="1">
            <a:spLocks noGrp="1"/>
          </p:cNvSpPr>
          <p:nvPr>
            <p:ph type="body" idx="1"/>
          </p:nvPr>
        </p:nvSpPr>
        <p:spPr>
          <a:xfrm>
            <a:off x="838200" y="2263841"/>
            <a:ext cx="9963150" cy="3631349"/>
          </a:xfrm>
          <a:prstGeom prst="rect">
            <a:avLst/>
          </a:prstGeom>
        </p:spPr>
        <p:txBody>
          <a:bodyPr>
            <a:normAutofit/>
          </a:bodyPr>
          <a:lstStyle/>
          <a:p>
            <a:pPr algn="just">
              <a:lnSpc>
                <a:spcPct val="81000"/>
              </a:lnSpc>
              <a:buClr>
                <a:srgbClr val="000000"/>
              </a:buClr>
              <a:defRPr>
                <a:latin typeface="+mn-lt"/>
                <a:ea typeface="+mn-ea"/>
                <a:cs typeface="+mn-cs"/>
                <a:sym typeface="Times New Roman"/>
              </a:defRPr>
            </a:pPr>
            <a:r>
              <a:rPr dirty="0"/>
              <a:t>The</a:t>
            </a:r>
            <a:r>
              <a:rPr b="1" dirty="0"/>
              <a:t> mean</a:t>
            </a:r>
            <a:r>
              <a:rPr dirty="0"/>
              <a:t> is generally used, unless extreme values (outliers) exist.</a:t>
            </a:r>
          </a:p>
          <a:p>
            <a:pPr algn="just">
              <a:lnSpc>
                <a:spcPct val="81000"/>
              </a:lnSpc>
              <a:spcBef>
                <a:spcPts val="2100"/>
              </a:spcBef>
              <a:buClr>
                <a:srgbClr val="000000"/>
              </a:buClr>
              <a:defRPr>
                <a:latin typeface="+mn-lt"/>
                <a:ea typeface="+mn-ea"/>
                <a:cs typeface="+mn-cs"/>
                <a:sym typeface="Times New Roman"/>
              </a:defRPr>
            </a:pPr>
            <a:r>
              <a:rPr dirty="0"/>
              <a:t>The </a:t>
            </a:r>
            <a:r>
              <a:rPr b="1" dirty="0"/>
              <a:t>median</a:t>
            </a:r>
            <a:r>
              <a:rPr dirty="0"/>
              <a:t> is often used, since the median is not sensitive to extreme values.  For example, median home prices may be reported for a region; it is less sensitive to outliers.</a:t>
            </a:r>
          </a:p>
          <a:p>
            <a:pPr algn="just">
              <a:lnSpc>
                <a:spcPct val="81000"/>
              </a:lnSpc>
              <a:spcBef>
                <a:spcPts val="2100"/>
              </a:spcBef>
              <a:buClr>
                <a:srgbClr val="000000"/>
              </a:buClr>
              <a:defRPr>
                <a:latin typeface="+mn-lt"/>
                <a:ea typeface="+mn-ea"/>
                <a:cs typeface="+mn-cs"/>
                <a:sym typeface="Times New Roman"/>
              </a:defRPr>
            </a:pPr>
            <a:r>
              <a:rPr dirty="0"/>
              <a:t>In some situations it makes sense to report both the </a:t>
            </a:r>
            <a:r>
              <a:rPr b="1" dirty="0"/>
              <a:t>mean</a:t>
            </a:r>
            <a:r>
              <a:rPr dirty="0"/>
              <a:t> and the </a:t>
            </a:r>
            <a:r>
              <a:rPr b="1" dirty="0"/>
              <a:t>median</a:t>
            </a:r>
            <a:r>
              <a:rPr dirty="0"/>
              <a:t>.</a:t>
            </a:r>
          </a:p>
        </p:txBody>
      </p:sp>
    </p:spTree>
    <p:extLst>
      <p:ext uri="{BB962C8B-B14F-4D97-AF65-F5344CB8AC3E}">
        <p14:creationId xmlns:p14="http://schemas.microsoft.com/office/powerpoint/2010/main" val="385506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5DBE-C54A-4C47-AB27-5D81FF337EC9}"/>
              </a:ext>
            </a:extLst>
          </p:cNvPr>
          <p:cNvSpPr>
            <a:spLocks noGrp="1"/>
          </p:cNvSpPr>
          <p:nvPr>
            <p:ph type="title"/>
          </p:nvPr>
        </p:nvSpPr>
        <p:spPr/>
        <p:txBody>
          <a:bodyPr/>
          <a:lstStyle/>
          <a:p>
            <a:r>
              <a:rPr lang="en-US" dirty="0"/>
              <a:t>What if with a strongly skewed distribution?</a:t>
            </a:r>
          </a:p>
        </p:txBody>
      </p:sp>
      <p:sp>
        <p:nvSpPr>
          <p:cNvPr id="3" name="Content Placeholder 2">
            <a:extLst>
              <a:ext uri="{FF2B5EF4-FFF2-40B4-BE49-F238E27FC236}">
                <a16:creationId xmlns:a16="http://schemas.microsoft.com/office/drawing/2014/main" id="{61D7AA4C-B492-DC42-B863-4991EDA13F2C}"/>
              </a:ext>
            </a:extLst>
          </p:cNvPr>
          <p:cNvSpPr>
            <a:spLocks noGrp="1"/>
          </p:cNvSpPr>
          <p:nvPr>
            <p:ph idx="1"/>
          </p:nvPr>
        </p:nvSpPr>
        <p:spPr/>
        <p:txBody>
          <a:bodyPr/>
          <a:lstStyle/>
          <a:p>
            <a:r>
              <a:rPr lang="en-GB" dirty="0"/>
              <a:t>When is the mean the best measure of central tendency?</a:t>
            </a:r>
          </a:p>
          <a:p>
            <a:endParaRPr lang="en-US" dirty="0"/>
          </a:p>
          <a:p>
            <a:endParaRPr lang="en-US" dirty="0"/>
          </a:p>
          <a:p>
            <a:r>
              <a:rPr lang="en-GB" dirty="0"/>
              <a:t>When is the mode the best measure of central tendency?</a:t>
            </a:r>
          </a:p>
          <a:p>
            <a:endParaRPr lang="en-US" dirty="0"/>
          </a:p>
          <a:p>
            <a:endParaRPr lang="en-US" dirty="0"/>
          </a:p>
          <a:p>
            <a:r>
              <a:rPr lang="en-GB" dirty="0"/>
              <a:t>When is the median the best measure of central tendency?</a:t>
            </a:r>
          </a:p>
          <a:p>
            <a:endParaRPr lang="en-US" dirty="0"/>
          </a:p>
        </p:txBody>
      </p:sp>
      <p:sp>
        <p:nvSpPr>
          <p:cNvPr id="5" name="Rectangle 4">
            <a:extLst>
              <a:ext uri="{FF2B5EF4-FFF2-40B4-BE49-F238E27FC236}">
                <a16:creationId xmlns:a16="http://schemas.microsoft.com/office/drawing/2014/main" id="{0CDF1F9E-AD4F-7348-9B95-F967FA3A76F6}"/>
              </a:ext>
            </a:extLst>
          </p:cNvPr>
          <p:cNvSpPr/>
          <p:nvPr/>
        </p:nvSpPr>
        <p:spPr>
          <a:xfrm>
            <a:off x="1495661" y="2626397"/>
            <a:ext cx="9511863" cy="400110"/>
          </a:xfrm>
          <a:prstGeom prst="rect">
            <a:avLst/>
          </a:prstGeom>
        </p:spPr>
        <p:txBody>
          <a:bodyPr wrap="square">
            <a:spAutoFit/>
          </a:bodyPr>
          <a:lstStyle/>
          <a:p>
            <a:pPr marL="285750" indent="-285750">
              <a:buFont typeface="Arial" panose="020B0604020202020204" pitchFamily="34" charset="0"/>
              <a:buChar char="•"/>
            </a:pPr>
            <a:r>
              <a:rPr lang="en-US" sz="2000" dirty="0"/>
              <a:t> When your data distribution is continuous and symmetrical, i.e. normally distributed</a:t>
            </a:r>
          </a:p>
        </p:txBody>
      </p:sp>
      <p:sp>
        <p:nvSpPr>
          <p:cNvPr id="6" name="Rectangle 5">
            <a:extLst>
              <a:ext uri="{FF2B5EF4-FFF2-40B4-BE49-F238E27FC236}">
                <a16:creationId xmlns:a16="http://schemas.microsoft.com/office/drawing/2014/main" id="{3FA627B2-D5D8-8B4E-87F2-4ED7DC0969C3}"/>
              </a:ext>
            </a:extLst>
          </p:cNvPr>
          <p:cNvSpPr/>
          <p:nvPr/>
        </p:nvSpPr>
        <p:spPr>
          <a:xfrm>
            <a:off x="1495661" y="4001294"/>
            <a:ext cx="5235023" cy="707886"/>
          </a:xfrm>
          <a:prstGeom prst="rect">
            <a:avLst/>
          </a:prstGeom>
        </p:spPr>
        <p:txBody>
          <a:bodyPr wrap="none">
            <a:spAutoFit/>
          </a:bodyPr>
          <a:lstStyle/>
          <a:p>
            <a:pPr marL="285750" indent="-285750">
              <a:buFont typeface="Arial" panose="020B0604020202020204" pitchFamily="34" charset="0"/>
              <a:buChar char="•"/>
            </a:pPr>
            <a:r>
              <a:rPr lang="en-US" sz="2000" dirty="0"/>
              <a:t>The least used of the measures</a:t>
            </a:r>
          </a:p>
          <a:p>
            <a:pPr marL="285750" indent="-285750">
              <a:buFont typeface="Arial" panose="020B0604020202020204" pitchFamily="34" charset="0"/>
              <a:buChar char="•"/>
            </a:pPr>
            <a:r>
              <a:rPr lang="en-GB" sz="2000" dirty="0"/>
              <a:t>Only be used when dealing with </a:t>
            </a:r>
            <a:r>
              <a:rPr lang="en-GB" sz="2000" dirty="0">
                <a:hlinkClick r:id="rId2">
                  <a:extLst>
                    <a:ext uri="{A12FA001-AC4F-418D-AE19-62706E023703}">
                      <ahyp:hlinkClr xmlns:ahyp="http://schemas.microsoft.com/office/drawing/2018/hyperlinkcolor" val="tx"/>
                    </a:ext>
                  </a:extLst>
                </a:hlinkClick>
              </a:rPr>
              <a:t>nominal</a:t>
            </a:r>
            <a:r>
              <a:rPr lang="en-GB" sz="2000" dirty="0"/>
              <a:t> data</a:t>
            </a:r>
            <a:endParaRPr lang="en-US" sz="2000" dirty="0"/>
          </a:p>
        </p:txBody>
      </p:sp>
      <p:sp>
        <p:nvSpPr>
          <p:cNvPr id="8" name="Rectangle 7">
            <a:extLst>
              <a:ext uri="{FF2B5EF4-FFF2-40B4-BE49-F238E27FC236}">
                <a16:creationId xmlns:a16="http://schemas.microsoft.com/office/drawing/2014/main" id="{BF3213E3-0CA9-1343-BBBD-DCAED79A4EF3}"/>
              </a:ext>
            </a:extLst>
          </p:cNvPr>
          <p:cNvSpPr/>
          <p:nvPr/>
        </p:nvSpPr>
        <p:spPr>
          <a:xfrm>
            <a:off x="1495661" y="5652133"/>
            <a:ext cx="7499749" cy="400110"/>
          </a:xfrm>
          <a:prstGeom prst="rect">
            <a:avLst/>
          </a:prstGeom>
        </p:spPr>
        <p:txBody>
          <a:bodyPr wrap="square">
            <a:spAutoFit/>
          </a:bodyPr>
          <a:lstStyle/>
          <a:p>
            <a:pPr marL="285750" indent="-285750">
              <a:buFont typeface="Arial" panose="020B0604020202020204" pitchFamily="34" charset="0"/>
              <a:buChar char="•"/>
            </a:pPr>
            <a:r>
              <a:rPr lang="en-US" sz="2000" dirty="0"/>
              <a:t>When your data set is skewed, or you are dealing with ordinal data</a:t>
            </a:r>
          </a:p>
        </p:txBody>
      </p:sp>
    </p:spTree>
    <p:extLst>
      <p:ext uri="{BB962C8B-B14F-4D97-AF65-F5344CB8AC3E}">
        <p14:creationId xmlns:p14="http://schemas.microsoft.com/office/powerpoint/2010/main" val="333882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6176AA0-3E08-EC46-937B-79D5CA4C9FA2}"/>
              </a:ext>
            </a:extLst>
          </p:cNvPr>
          <p:cNvSpPr/>
          <p:nvPr/>
        </p:nvSpPr>
        <p:spPr>
          <a:xfrm>
            <a:off x="554182" y="2195945"/>
            <a:ext cx="2452255" cy="2466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0B452F-B968-184D-8C47-05E7D274CA24}"/>
              </a:ext>
            </a:extLst>
          </p:cNvPr>
          <p:cNvSpPr/>
          <p:nvPr/>
        </p:nvSpPr>
        <p:spPr>
          <a:xfrm>
            <a:off x="3639265" y="2207425"/>
            <a:ext cx="2452255" cy="2466109"/>
          </a:xfrm>
          <a:prstGeom prst="ellipse">
            <a:avLst/>
          </a:prstGeom>
          <a:solidFill>
            <a:schemeClr val="bg2">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07F01-CFCD-A949-A992-F171EC075A99}"/>
              </a:ext>
            </a:extLst>
          </p:cNvPr>
          <p:cNvSpPr/>
          <p:nvPr/>
        </p:nvSpPr>
        <p:spPr>
          <a:xfrm>
            <a:off x="9573491" y="2195945"/>
            <a:ext cx="2452255" cy="246610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EB4FE4F-68B5-2145-950F-A87CB343E78A}"/>
              </a:ext>
            </a:extLst>
          </p:cNvPr>
          <p:cNvSpPr/>
          <p:nvPr/>
        </p:nvSpPr>
        <p:spPr>
          <a:xfrm>
            <a:off x="6657107" y="2195944"/>
            <a:ext cx="2452255" cy="24661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DB660-1A2D-7F42-BE20-3B9FD6A3FD3F}"/>
              </a:ext>
            </a:extLst>
          </p:cNvPr>
          <p:cNvSpPr/>
          <p:nvPr/>
        </p:nvSpPr>
        <p:spPr>
          <a:xfrm>
            <a:off x="6805054" y="3255999"/>
            <a:ext cx="2156360" cy="430887"/>
          </a:xfrm>
          <a:prstGeom prst="rect">
            <a:avLst/>
          </a:prstGeom>
        </p:spPr>
        <p:txBody>
          <a:bodyPr wrap="none">
            <a:spAutoFit/>
          </a:bodyPr>
          <a:lstStyle/>
          <a:p>
            <a:pPr algn="ctr"/>
            <a:r>
              <a:rPr lang="en-US" altLang="zh-CN" sz="2200" b="1" dirty="0">
                <a:solidFill>
                  <a:srgbClr val="FFFFFF"/>
                </a:solidFill>
              </a:rPr>
              <a:t>Pricing</a:t>
            </a:r>
            <a:r>
              <a:rPr lang="zh-CN" altLang="en-US" sz="2200" b="1" dirty="0">
                <a:solidFill>
                  <a:srgbClr val="FFFFFF"/>
                </a:solidFill>
              </a:rPr>
              <a:t> </a:t>
            </a:r>
            <a:r>
              <a:rPr lang="en-US" altLang="zh-CN" sz="2200" b="1" dirty="0">
                <a:solidFill>
                  <a:srgbClr val="FFFFFF"/>
                </a:solidFill>
              </a:rPr>
              <a:t>securities</a:t>
            </a:r>
            <a:endParaRPr lang="en-US" sz="2200" b="1" dirty="0">
              <a:solidFill>
                <a:srgbClr val="FFFFFF"/>
              </a:solidFill>
            </a:endParaRPr>
          </a:p>
        </p:txBody>
      </p:sp>
      <p:sp>
        <p:nvSpPr>
          <p:cNvPr id="11" name="Rectangle 10">
            <a:extLst>
              <a:ext uri="{FF2B5EF4-FFF2-40B4-BE49-F238E27FC236}">
                <a16:creationId xmlns:a16="http://schemas.microsoft.com/office/drawing/2014/main" id="{2F6392A6-467E-594A-B352-089114987F6E}"/>
              </a:ext>
            </a:extLst>
          </p:cNvPr>
          <p:cNvSpPr/>
          <p:nvPr/>
        </p:nvSpPr>
        <p:spPr>
          <a:xfrm>
            <a:off x="3775613" y="2875000"/>
            <a:ext cx="2179557" cy="1107996"/>
          </a:xfrm>
          <a:prstGeom prst="rect">
            <a:avLst/>
          </a:prstGeom>
        </p:spPr>
        <p:txBody>
          <a:bodyPr wrap="square">
            <a:spAutoFit/>
          </a:bodyPr>
          <a:lstStyle/>
          <a:p>
            <a:pPr algn="ctr"/>
            <a:r>
              <a:rPr lang="en-US" altLang="zh-CN" sz="2200" b="1" dirty="0">
                <a:solidFill>
                  <a:srgbClr val="FFFFFF"/>
                </a:solidFill>
              </a:rPr>
              <a:t>Make</a:t>
            </a:r>
            <a:r>
              <a:rPr lang="zh-CN" altLang="en-US" sz="2200" b="1" dirty="0">
                <a:solidFill>
                  <a:srgbClr val="FFFFFF"/>
                </a:solidFill>
              </a:rPr>
              <a:t> </a:t>
            </a:r>
            <a:r>
              <a:rPr lang="en-US" altLang="zh-CN" sz="2200" b="1" dirty="0">
                <a:solidFill>
                  <a:srgbClr val="FFFFFF"/>
                </a:solidFill>
              </a:rPr>
              <a:t>investment</a:t>
            </a:r>
            <a:r>
              <a:rPr lang="zh-CN" altLang="en-US" sz="2200" b="1" dirty="0">
                <a:solidFill>
                  <a:srgbClr val="FFFFFF"/>
                </a:solidFill>
              </a:rPr>
              <a:t> </a:t>
            </a:r>
            <a:r>
              <a:rPr lang="en-US" altLang="zh-CN" sz="2200" b="1" dirty="0">
                <a:solidFill>
                  <a:srgbClr val="FFFFFF"/>
                </a:solidFill>
              </a:rPr>
              <a:t>decisions</a:t>
            </a:r>
            <a:endParaRPr lang="en-US" sz="2200" b="1" dirty="0">
              <a:solidFill>
                <a:srgbClr val="FFFFFF"/>
              </a:solidFill>
            </a:endParaRPr>
          </a:p>
        </p:txBody>
      </p:sp>
      <p:sp>
        <p:nvSpPr>
          <p:cNvPr id="12" name="Rectangle 11">
            <a:extLst>
              <a:ext uri="{FF2B5EF4-FFF2-40B4-BE49-F238E27FC236}">
                <a16:creationId xmlns:a16="http://schemas.microsoft.com/office/drawing/2014/main" id="{3BCFB85B-17E5-BC4E-9A6A-6997FB630FDE}"/>
              </a:ext>
            </a:extLst>
          </p:cNvPr>
          <p:cNvSpPr/>
          <p:nvPr/>
        </p:nvSpPr>
        <p:spPr>
          <a:xfrm>
            <a:off x="9864430" y="2848868"/>
            <a:ext cx="1917801" cy="1107996"/>
          </a:xfrm>
          <a:prstGeom prst="rect">
            <a:avLst/>
          </a:prstGeom>
        </p:spPr>
        <p:txBody>
          <a:bodyPr wrap="square">
            <a:spAutoFit/>
          </a:bodyPr>
          <a:lstStyle/>
          <a:p>
            <a:pPr algn="ctr"/>
            <a:r>
              <a:rPr lang="en-US" altLang="zh-CN" sz="2200" b="1" dirty="0">
                <a:solidFill>
                  <a:srgbClr val="FFFFFF"/>
                </a:solidFill>
              </a:rPr>
              <a:t>Undergoing</a:t>
            </a:r>
            <a:r>
              <a:rPr lang="zh-CN" altLang="en-US" sz="2200" b="1" dirty="0">
                <a:solidFill>
                  <a:srgbClr val="FFFFFF"/>
                </a:solidFill>
              </a:rPr>
              <a:t> </a:t>
            </a:r>
            <a:r>
              <a:rPr lang="en-US" altLang="zh-CN" sz="2200" b="1" dirty="0">
                <a:solidFill>
                  <a:srgbClr val="FFFFFF"/>
                </a:solidFill>
              </a:rPr>
              <a:t>a</a:t>
            </a:r>
            <a:r>
              <a:rPr lang="zh-CN" altLang="en-US" sz="2200" b="1" dirty="0">
                <a:solidFill>
                  <a:srgbClr val="FFFFFF"/>
                </a:solidFill>
              </a:rPr>
              <a:t> </a:t>
            </a:r>
            <a:r>
              <a:rPr lang="en-US" altLang="zh-CN" sz="2200" b="1" dirty="0">
                <a:solidFill>
                  <a:srgbClr val="FFFFFF"/>
                </a:solidFill>
              </a:rPr>
              <a:t>corporate</a:t>
            </a:r>
            <a:r>
              <a:rPr lang="zh-CN" altLang="en-US" sz="2200" b="1" dirty="0">
                <a:solidFill>
                  <a:srgbClr val="FFFFFF"/>
                </a:solidFill>
              </a:rPr>
              <a:t> </a:t>
            </a:r>
            <a:r>
              <a:rPr lang="en-US" altLang="zh-CN" sz="2200" b="1" dirty="0">
                <a:solidFill>
                  <a:srgbClr val="FFFFFF"/>
                </a:solidFill>
              </a:rPr>
              <a:t>transaction</a:t>
            </a:r>
            <a:endParaRPr lang="en-US" sz="2200" b="1" dirty="0">
              <a:solidFill>
                <a:srgbClr val="FFFFFF"/>
              </a:solidFill>
            </a:endParaRPr>
          </a:p>
        </p:txBody>
      </p:sp>
      <p:sp>
        <p:nvSpPr>
          <p:cNvPr id="13" name="Rectangle 12">
            <a:extLst>
              <a:ext uri="{FF2B5EF4-FFF2-40B4-BE49-F238E27FC236}">
                <a16:creationId xmlns:a16="http://schemas.microsoft.com/office/drawing/2014/main" id="{7BA06C07-3697-CC4F-89D3-BEF0303A7968}"/>
              </a:ext>
            </a:extLst>
          </p:cNvPr>
          <p:cNvSpPr/>
          <p:nvPr/>
        </p:nvSpPr>
        <p:spPr>
          <a:xfrm>
            <a:off x="848066" y="2886482"/>
            <a:ext cx="1864485" cy="1107996"/>
          </a:xfrm>
          <a:prstGeom prst="rect">
            <a:avLst/>
          </a:prstGeom>
        </p:spPr>
        <p:txBody>
          <a:bodyPr wrap="square">
            <a:spAutoFit/>
          </a:bodyPr>
          <a:lstStyle/>
          <a:p>
            <a:pPr algn="ctr"/>
            <a:r>
              <a:rPr lang="en-US" altLang="zh-CN" sz="2200" b="1" dirty="0">
                <a:solidFill>
                  <a:srgbClr val="FFFFFF"/>
                </a:solidFill>
              </a:rPr>
              <a:t>Making</a:t>
            </a:r>
            <a:r>
              <a:rPr lang="zh-CN" altLang="en-US" sz="2200" b="1" dirty="0">
                <a:solidFill>
                  <a:srgbClr val="FFFFFF"/>
                </a:solidFill>
              </a:rPr>
              <a:t> </a:t>
            </a:r>
            <a:r>
              <a:rPr lang="en-US" altLang="zh-CN" sz="2200" b="1" dirty="0">
                <a:solidFill>
                  <a:srgbClr val="FFFFFF"/>
                </a:solidFill>
              </a:rPr>
              <a:t>business</a:t>
            </a:r>
            <a:r>
              <a:rPr lang="zh-CN" altLang="en-US" sz="2200" b="1" dirty="0">
                <a:solidFill>
                  <a:srgbClr val="FFFFFF"/>
                </a:solidFill>
              </a:rPr>
              <a:t> </a:t>
            </a:r>
            <a:r>
              <a:rPr lang="en-US" altLang="zh-CN" sz="2200" b="1" dirty="0">
                <a:solidFill>
                  <a:srgbClr val="FFFFFF"/>
                </a:solidFill>
              </a:rPr>
              <a:t>decisions</a:t>
            </a:r>
            <a:endParaRPr lang="en-US" sz="2200" b="1" dirty="0">
              <a:solidFill>
                <a:srgbClr val="FFFFFF"/>
              </a:solidFill>
            </a:endParaRPr>
          </a:p>
        </p:txBody>
      </p:sp>
      <p:sp>
        <p:nvSpPr>
          <p:cNvPr id="15" name="Title 1">
            <a:extLst>
              <a:ext uri="{FF2B5EF4-FFF2-40B4-BE49-F238E27FC236}">
                <a16:creationId xmlns:a16="http://schemas.microsoft.com/office/drawing/2014/main" id="{535F77C9-6D79-524B-94FD-3E086633A528}"/>
              </a:ext>
            </a:extLst>
          </p:cNvPr>
          <p:cNvSpPr>
            <a:spLocks noGrp="1"/>
          </p:cNvSpPr>
          <p:nvPr>
            <p:ph type="title"/>
          </p:nvPr>
        </p:nvSpPr>
        <p:spPr>
          <a:xfrm>
            <a:off x="838200" y="365125"/>
            <a:ext cx="10515600" cy="1325563"/>
          </a:xfrm>
        </p:spPr>
        <p:txBody>
          <a:bodyPr/>
          <a:lstStyle/>
          <a:p>
            <a:r>
              <a:rPr lang="en-US" dirty="0"/>
              <a:t>Uses of quantitative analysis in Finance</a:t>
            </a:r>
          </a:p>
        </p:txBody>
      </p:sp>
    </p:spTree>
    <p:extLst>
      <p:ext uri="{BB962C8B-B14F-4D97-AF65-F5344CB8AC3E}">
        <p14:creationId xmlns:p14="http://schemas.microsoft.com/office/powerpoint/2010/main" val="80190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3984-ADA0-964B-B548-D9B155BA547F}"/>
              </a:ext>
            </a:extLst>
          </p:cNvPr>
          <p:cNvSpPr>
            <a:spLocks noGrp="1"/>
          </p:cNvSpPr>
          <p:nvPr>
            <p:ph type="title"/>
          </p:nvPr>
        </p:nvSpPr>
        <p:spPr/>
        <p:txBody>
          <a:bodyPr/>
          <a:lstStyle/>
          <a:p>
            <a:r>
              <a:rPr lang="en-US" dirty="0"/>
              <a:t>Application of statistical methods </a:t>
            </a:r>
          </a:p>
        </p:txBody>
      </p:sp>
      <p:sp>
        <p:nvSpPr>
          <p:cNvPr id="3" name="Rectangle 2">
            <a:extLst>
              <a:ext uri="{FF2B5EF4-FFF2-40B4-BE49-F238E27FC236}">
                <a16:creationId xmlns:a16="http://schemas.microsoft.com/office/drawing/2014/main" id="{96E64F6E-D3A7-CE44-9A22-3E3B0168C15E}"/>
              </a:ext>
            </a:extLst>
          </p:cNvPr>
          <p:cNvSpPr/>
          <p:nvPr/>
        </p:nvSpPr>
        <p:spPr>
          <a:xfrm>
            <a:off x="1450692" y="1470769"/>
            <a:ext cx="8343547" cy="4420890"/>
          </a:xfrm>
          <a:prstGeom prst="rect">
            <a:avLst/>
          </a:prstGeom>
        </p:spPr>
        <p:txBody>
          <a:bodyPr wrap="square">
            <a:spAutoFit/>
          </a:bodyPr>
          <a:lstStyle/>
          <a:p>
            <a:pPr marL="285750" indent="-285750">
              <a:lnSpc>
                <a:spcPct val="200000"/>
              </a:lnSpc>
              <a:buFont typeface="Arial" panose="020B0604020202020204" pitchFamily="34" charset="0"/>
              <a:buChar char="•"/>
            </a:pPr>
            <a:r>
              <a:rPr lang="en-US" sz="2400" dirty="0"/>
              <a:t>Time-series analysis and forecasting</a:t>
            </a:r>
          </a:p>
          <a:p>
            <a:pPr marL="285750" indent="-285750">
              <a:lnSpc>
                <a:spcPct val="200000"/>
              </a:lnSpc>
              <a:buFont typeface="Arial" panose="020B0604020202020204" pitchFamily="34" charset="0"/>
              <a:buChar char="•"/>
            </a:pPr>
            <a:r>
              <a:rPr lang="en-US" sz="2400" dirty="0"/>
              <a:t>Correlation and regression analysis</a:t>
            </a:r>
          </a:p>
          <a:p>
            <a:pPr marL="285750" indent="-285750">
              <a:lnSpc>
                <a:spcPct val="200000"/>
              </a:lnSpc>
              <a:buFont typeface="Arial" panose="020B0604020202020204" pitchFamily="34" charset="0"/>
              <a:buChar char="•"/>
            </a:pPr>
            <a:r>
              <a:rPr lang="en-US" sz="2400" dirty="0"/>
              <a:t>Estimation and significance testing</a:t>
            </a:r>
          </a:p>
          <a:p>
            <a:pPr marL="285750" indent="-285750">
              <a:lnSpc>
                <a:spcPct val="200000"/>
              </a:lnSpc>
              <a:buFont typeface="Arial" panose="020B0604020202020204" pitchFamily="34" charset="0"/>
              <a:buChar char="•"/>
            </a:pPr>
            <a:r>
              <a:rPr lang="en-US" sz="2400" dirty="0"/>
              <a:t>Decision-making under conditions of risk and uncertainty </a:t>
            </a:r>
          </a:p>
          <a:p>
            <a:pPr marL="285750" indent="-285750">
              <a:lnSpc>
                <a:spcPct val="200000"/>
              </a:lnSpc>
              <a:buFont typeface="Arial" panose="020B0604020202020204" pitchFamily="34" charset="0"/>
              <a:buChar char="•"/>
            </a:pPr>
            <a:r>
              <a:rPr lang="en-US" sz="2400" dirty="0"/>
              <a:t>Break-even analysis</a:t>
            </a:r>
          </a:p>
          <a:p>
            <a:pPr marL="285750" indent="-285750">
              <a:lnSpc>
                <a:spcPct val="200000"/>
              </a:lnSpc>
              <a:buFont typeface="Arial" panose="020B0604020202020204" pitchFamily="34" charset="0"/>
              <a:buChar char="•"/>
            </a:pPr>
            <a:r>
              <a:rPr lang="en-US" sz="2400" dirty="0"/>
              <a:t>Syllabus!!</a:t>
            </a:r>
          </a:p>
        </p:txBody>
      </p:sp>
    </p:spTree>
    <p:extLst>
      <p:ext uri="{BB962C8B-B14F-4D97-AF65-F5344CB8AC3E}">
        <p14:creationId xmlns:p14="http://schemas.microsoft.com/office/powerpoint/2010/main" val="258381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 name="Title 1"/>
          <p:cNvSpPr txBox="1">
            <a:spLocks noGrp="1"/>
          </p:cNvSpPr>
          <p:nvPr>
            <p:ph type="title"/>
          </p:nvPr>
        </p:nvSpPr>
        <p:spPr>
          <a:xfrm>
            <a:off x="842865" y="537301"/>
            <a:ext cx="8229600" cy="1143000"/>
          </a:xfrm>
          <a:prstGeom prst="rect">
            <a:avLst/>
          </a:prstGeom>
        </p:spPr>
        <p:txBody>
          <a:bodyPr>
            <a:normAutofit/>
          </a:bodyPr>
          <a:lstStyle>
            <a:lvl1pPr>
              <a:defRPr sz="2800" b="1">
                <a:latin typeface="+mn-lt"/>
                <a:ea typeface="+mn-ea"/>
                <a:cs typeface="+mn-cs"/>
                <a:sym typeface="Times New Roman"/>
              </a:defRPr>
            </a:lvl1pPr>
          </a:lstStyle>
          <a:p>
            <a:r>
              <a:rPr sz="3200" dirty="0"/>
              <a:t>Types of Data and Notation</a:t>
            </a:r>
          </a:p>
        </p:txBody>
      </p:sp>
      <p:sp>
        <p:nvSpPr>
          <p:cNvPr id="177" name="Content Placeholder 2"/>
          <p:cNvSpPr txBox="1">
            <a:spLocks noGrp="1"/>
          </p:cNvSpPr>
          <p:nvPr>
            <p:ph type="body" idx="1"/>
          </p:nvPr>
        </p:nvSpPr>
        <p:spPr>
          <a:xfrm>
            <a:off x="560071" y="1589263"/>
            <a:ext cx="10789064" cy="5097287"/>
          </a:xfrm>
          <a:prstGeom prst="rect">
            <a:avLst/>
          </a:prstGeom>
        </p:spPr>
        <p:txBody>
          <a:bodyPr>
            <a:noAutofit/>
          </a:bodyPr>
          <a:lstStyle/>
          <a:p>
            <a:pPr>
              <a:spcBef>
                <a:spcPts val="500"/>
              </a:spcBef>
              <a:defRPr sz="2100">
                <a:latin typeface="+mn-lt"/>
                <a:ea typeface="+mn-ea"/>
                <a:cs typeface="+mn-cs"/>
                <a:sym typeface="Times New Roman"/>
              </a:defRPr>
            </a:pPr>
            <a:r>
              <a:rPr sz="2400" dirty="0"/>
              <a:t>In general, data may be quantitative (e.g. exchange rates, stock prices, number of shares outstanding), or qualitative (e.g. day of the week).</a:t>
            </a:r>
            <a:br>
              <a:rPr sz="2400" dirty="0"/>
            </a:br>
            <a:endParaRPr lang="en-GB" sz="2400" b="1" i="1" dirty="0"/>
          </a:p>
          <a:p>
            <a:pPr marL="0" indent="0" algn="just">
              <a:spcBef>
                <a:spcPts val="500"/>
              </a:spcBef>
              <a:buNone/>
              <a:defRPr sz="2100">
                <a:latin typeface="+mn-lt"/>
                <a:ea typeface="+mn-ea"/>
                <a:cs typeface="+mn-cs"/>
                <a:sym typeface="Times New Roman"/>
              </a:defRPr>
            </a:pPr>
            <a:r>
              <a:rPr lang="en-GB" sz="2400" b="1" i="1" dirty="0">
                <a:sym typeface="Times New Roman"/>
              </a:rPr>
              <a:t>Quantitative variables </a:t>
            </a:r>
            <a:r>
              <a:rPr lang="en-GB" sz="2400" dirty="0">
                <a:sym typeface="Times New Roman"/>
              </a:rPr>
              <a:t>are those that take a numerical value. Examples include:</a:t>
            </a:r>
          </a:p>
          <a:p>
            <a:pPr algn="just">
              <a:spcBef>
                <a:spcPts val="500"/>
              </a:spcBef>
              <a:defRPr sz="2100">
                <a:latin typeface="+mn-lt"/>
                <a:ea typeface="+mn-ea"/>
                <a:cs typeface="+mn-cs"/>
                <a:sym typeface="Times New Roman"/>
              </a:defRPr>
            </a:pPr>
            <a:r>
              <a:rPr lang="en-GB" sz="2400" dirty="0">
                <a:sym typeface="Times New Roman"/>
              </a:rPr>
              <a:t>time taken to complete a journey; </a:t>
            </a:r>
          </a:p>
          <a:p>
            <a:pPr algn="just">
              <a:spcBef>
                <a:spcPts val="500"/>
              </a:spcBef>
              <a:defRPr sz="2100">
                <a:latin typeface="+mn-lt"/>
                <a:ea typeface="+mn-ea"/>
                <a:cs typeface="+mn-cs"/>
                <a:sym typeface="Times New Roman"/>
              </a:defRPr>
            </a:pPr>
            <a:r>
              <a:rPr lang="en-GB" sz="2400" dirty="0">
                <a:sym typeface="Times New Roman"/>
              </a:rPr>
              <a:t>heights of adult students in a school; </a:t>
            </a:r>
          </a:p>
          <a:p>
            <a:pPr algn="just">
              <a:spcBef>
                <a:spcPts val="500"/>
              </a:spcBef>
              <a:defRPr sz="2100">
                <a:latin typeface="+mn-lt"/>
                <a:ea typeface="+mn-ea"/>
                <a:cs typeface="+mn-cs"/>
                <a:sym typeface="Times New Roman"/>
              </a:defRPr>
            </a:pPr>
            <a:r>
              <a:rPr lang="en-GB" sz="2400" dirty="0">
                <a:sym typeface="Times New Roman"/>
              </a:rPr>
              <a:t>number of customers entering a store each day; </a:t>
            </a:r>
          </a:p>
          <a:p>
            <a:pPr algn="just">
              <a:spcBef>
                <a:spcPts val="500"/>
              </a:spcBef>
              <a:defRPr sz="2100">
                <a:latin typeface="+mn-lt"/>
                <a:ea typeface="+mn-ea"/>
                <a:cs typeface="+mn-cs"/>
                <a:sym typeface="Times New Roman"/>
              </a:defRPr>
            </a:pPr>
            <a:r>
              <a:rPr lang="en-GB" sz="2400" dirty="0">
                <a:sym typeface="Times New Roman"/>
              </a:rPr>
              <a:t>number of rejects in a production run etc. </a:t>
            </a:r>
          </a:p>
          <a:p>
            <a:pPr algn="just">
              <a:spcBef>
                <a:spcPts val="500"/>
              </a:spcBef>
              <a:defRPr sz="2100">
                <a:latin typeface="+mn-lt"/>
                <a:ea typeface="+mn-ea"/>
                <a:cs typeface="+mn-cs"/>
                <a:sym typeface="Times New Roman"/>
              </a:defRPr>
            </a:pPr>
            <a:endParaRPr lang="en-GB" sz="2400" dirty="0">
              <a:sym typeface="Times New Roman"/>
            </a:endParaRPr>
          </a:p>
          <a:p>
            <a:pPr marL="0" indent="0" algn="just">
              <a:spcBef>
                <a:spcPts val="500"/>
              </a:spcBef>
              <a:buNone/>
              <a:defRPr sz="2100">
                <a:latin typeface="+mn-lt"/>
                <a:ea typeface="+mn-ea"/>
                <a:cs typeface="+mn-cs"/>
                <a:sym typeface="Times New Roman"/>
              </a:defRPr>
            </a:pPr>
            <a:r>
              <a:rPr lang="en-GB" sz="2400" b="1" i="1" dirty="0">
                <a:sym typeface="Times New Roman"/>
              </a:rPr>
              <a:t>Qualitative variables </a:t>
            </a:r>
            <a:r>
              <a:rPr lang="en-GB" sz="2400" dirty="0">
                <a:sym typeface="Times New Roman"/>
              </a:rPr>
              <a:t>(also called attributes) are those that take nonnumerical values (i.e. they are not numbers). Examples include: </a:t>
            </a:r>
          </a:p>
          <a:p>
            <a:pPr>
              <a:spcBef>
                <a:spcPts val="500"/>
              </a:spcBef>
              <a:defRPr sz="2100">
                <a:latin typeface="+mn-lt"/>
                <a:ea typeface="+mn-ea"/>
                <a:cs typeface="+mn-cs"/>
                <a:sym typeface="Times New Roman"/>
              </a:defRPr>
            </a:pPr>
            <a:r>
              <a:rPr lang="en-GB" sz="2400" dirty="0">
                <a:sym typeface="Times New Roman"/>
              </a:rPr>
              <a:t>eye colour; </a:t>
            </a:r>
          </a:p>
          <a:p>
            <a:pPr>
              <a:spcBef>
                <a:spcPts val="500"/>
              </a:spcBef>
              <a:defRPr sz="2100">
                <a:latin typeface="+mn-lt"/>
                <a:ea typeface="+mn-ea"/>
                <a:cs typeface="+mn-cs"/>
                <a:sym typeface="Times New Roman"/>
              </a:defRPr>
            </a:pPr>
            <a:r>
              <a:rPr lang="en-GB" sz="2400" dirty="0">
                <a:sym typeface="Times New Roman"/>
              </a:rPr>
              <a:t>favourite foods</a:t>
            </a:r>
            <a:endParaRPr sz="2400" u="sng" dirty="0"/>
          </a:p>
        </p:txBody>
      </p:sp>
    </p:spTree>
    <p:extLst>
      <p:ext uri="{BB962C8B-B14F-4D97-AF65-F5344CB8AC3E}">
        <p14:creationId xmlns:p14="http://schemas.microsoft.com/office/powerpoint/2010/main" val="3586861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 calcmode="lin" valueType="num">
                                      <p:cBhvr additive="base">
                                        <p:cTn id="7"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7">
                                            <p:txEl>
                                              <p:pRg st="1" end="1"/>
                                            </p:txEl>
                                          </p:spTgt>
                                        </p:tgtEl>
                                        <p:attrNameLst>
                                          <p:attrName>style.visibility</p:attrName>
                                        </p:attrNameLst>
                                      </p:cBhvr>
                                      <p:to>
                                        <p:strVal val="visible"/>
                                      </p:to>
                                    </p:set>
                                    <p:anim calcmode="lin" valueType="num">
                                      <p:cBhvr additive="base">
                                        <p:cTn id="13" dur="500" fill="hold"/>
                                        <p:tgtEl>
                                          <p:spTgt spid="1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7">
                                            <p:txEl>
                                              <p:pRg st="2" end="2"/>
                                            </p:txEl>
                                          </p:spTgt>
                                        </p:tgtEl>
                                        <p:attrNameLst>
                                          <p:attrName>style.visibility</p:attrName>
                                        </p:attrNameLst>
                                      </p:cBhvr>
                                      <p:to>
                                        <p:strVal val="visible"/>
                                      </p:to>
                                    </p:set>
                                    <p:anim calcmode="lin" valueType="num">
                                      <p:cBhvr additive="base">
                                        <p:cTn id="19" dur="500" fill="hold"/>
                                        <p:tgtEl>
                                          <p:spTgt spid="1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7">
                                            <p:txEl>
                                              <p:pRg st="3" end="3"/>
                                            </p:txEl>
                                          </p:spTgt>
                                        </p:tgtEl>
                                        <p:attrNameLst>
                                          <p:attrName>style.visibility</p:attrName>
                                        </p:attrNameLst>
                                      </p:cBhvr>
                                      <p:to>
                                        <p:strVal val="visible"/>
                                      </p:to>
                                    </p:set>
                                    <p:anim calcmode="lin" valueType="num">
                                      <p:cBhvr additive="base">
                                        <p:cTn id="25" dur="500" fill="hold"/>
                                        <p:tgtEl>
                                          <p:spTgt spid="1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7">
                                            <p:txEl>
                                              <p:pRg st="4" end="4"/>
                                            </p:txEl>
                                          </p:spTgt>
                                        </p:tgtEl>
                                        <p:attrNameLst>
                                          <p:attrName>style.visibility</p:attrName>
                                        </p:attrNameLst>
                                      </p:cBhvr>
                                      <p:to>
                                        <p:strVal val="visible"/>
                                      </p:to>
                                    </p:set>
                                    <p:anim calcmode="lin" valueType="num">
                                      <p:cBhvr additive="base">
                                        <p:cTn id="31" dur="500" fill="hold"/>
                                        <p:tgtEl>
                                          <p:spTgt spid="17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7">
                                            <p:txEl>
                                              <p:pRg st="5" end="5"/>
                                            </p:txEl>
                                          </p:spTgt>
                                        </p:tgtEl>
                                        <p:attrNameLst>
                                          <p:attrName>style.visibility</p:attrName>
                                        </p:attrNameLst>
                                      </p:cBhvr>
                                      <p:to>
                                        <p:strVal val="visible"/>
                                      </p:to>
                                    </p:set>
                                    <p:anim calcmode="lin" valueType="num">
                                      <p:cBhvr additive="base">
                                        <p:cTn id="37" dur="500" fill="hold"/>
                                        <p:tgtEl>
                                          <p:spTgt spid="17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7">
                                            <p:txEl>
                                              <p:pRg st="7" end="7"/>
                                            </p:txEl>
                                          </p:spTgt>
                                        </p:tgtEl>
                                        <p:attrNameLst>
                                          <p:attrName>style.visibility</p:attrName>
                                        </p:attrNameLst>
                                      </p:cBhvr>
                                      <p:to>
                                        <p:strVal val="visible"/>
                                      </p:to>
                                    </p:set>
                                    <p:anim calcmode="lin" valueType="num">
                                      <p:cBhvr additive="base">
                                        <p:cTn id="43" dur="500" fill="hold"/>
                                        <p:tgtEl>
                                          <p:spTgt spid="17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7">
                                            <p:txEl>
                                              <p:pRg st="8" end="8"/>
                                            </p:txEl>
                                          </p:spTgt>
                                        </p:tgtEl>
                                        <p:attrNameLst>
                                          <p:attrName>style.visibility</p:attrName>
                                        </p:attrNameLst>
                                      </p:cBhvr>
                                      <p:to>
                                        <p:strVal val="visible"/>
                                      </p:to>
                                    </p:set>
                                    <p:anim calcmode="lin" valueType="num">
                                      <p:cBhvr additive="base">
                                        <p:cTn id="49" dur="500" fill="hold"/>
                                        <p:tgtEl>
                                          <p:spTgt spid="17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7">
                                            <p:txEl>
                                              <p:pRg st="9" end="9"/>
                                            </p:txEl>
                                          </p:spTgt>
                                        </p:tgtEl>
                                        <p:attrNameLst>
                                          <p:attrName>style.visibility</p:attrName>
                                        </p:attrNameLst>
                                      </p:cBhvr>
                                      <p:to>
                                        <p:strVal val="visible"/>
                                      </p:to>
                                    </p:set>
                                    <p:anim calcmode="lin" valueType="num">
                                      <p:cBhvr additive="base">
                                        <p:cTn id="55" dur="500" fill="hold"/>
                                        <p:tgtEl>
                                          <p:spTgt spid="17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 name="Rectangle 2"/>
          <p:cNvSpPr txBox="1">
            <a:spLocks noGrp="1"/>
          </p:cNvSpPr>
          <p:nvPr>
            <p:ph type="title"/>
          </p:nvPr>
        </p:nvSpPr>
        <p:spPr>
          <a:xfrm>
            <a:off x="356549" y="274834"/>
            <a:ext cx="8229600" cy="1143000"/>
          </a:xfrm>
          <a:prstGeom prst="rect">
            <a:avLst/>
          </a:prstGeom>
        </p:spPr>
        <p:txBody>
          <a:bodyPr>
            <a:normAutofit/>
          </a:bodyPr>
          <a:lstStyle/>
          <a:p>
            <a:pPr>
              <a:defRPr sz="2500" b="1">
                <a:latin typeface="+mn-lt"/>
                <a:ea typeface="+mn-ea"/>
                <a:cs typeface="+mn-cs"/>
                <a:sym typeface="Times New Roman"/>
              </a:defRPr>
            </a:pPr>
            <a:r>
              <a:rPr sz="3600" dirty="0"/>
              <a:t>Continuous and Discrete Data</a:t>
            </a:r>
          </a:p>
        </p:txBody>
      </p:sp>
      <p:sp>
        <p:nvSpPr>
          <p:cNvPr id="186" name="Rectangle 3"/>
          <p:cNvSpPr txBox="1">
            <a:spLocks noGrp="1"/>
          </p:cNvSpPr>
          <p:nvPr>
            <p:ph type="body" idx="1"/>
          </p:nvPr>
        </p:nvSpPr>
        <p:spPr>
          <a:xfrm>
            <a:off x="674703" y="1132084"/>
            <a:ext cx="10721007" cy="5250787"/>
          </a:xfrm>
          <a:prstGeom prst="rect">
            <a:avLst/>
          </a:prstGeom>
        </p:spPr>
        <p:txBody>
          <a:bodyPr>
            <a:normAutofit lnSpcReduction="10000"/>
          </a:bodyPr>
          <a:lstStyle/>
          <a:p>
            <a:pPr>
              <a:lnSpc>
                <a:spcPct val="80000"/>
              </a:lnSpc>
              <a:defRPr sz="2000">
                <a:latin typeface="+mn-lt"/>
                <a:ea typeface="+mn-ea"/>
                <a:cs typeface="+mn-cs"/>
                <a:sym typeface="Times New Roman"/>
              </a:defRPr>
            </a:pPr>
            <a:endParaRPr dirty="0"/>
          </a:p>
          <a:p>
            <a:pPr>
              <a:lnSpc>
                <a:spcPct val="80000"/>
              </a:lnSpc>
              <a:spcBef>
                <a:spcPts val="500"/>
              </a:spcBef>
              <a:defRPr sz="2100">
                <a:latin typeface="+mn-lt"/>
                <a:ea typeface="+mn-ea"/>
                <a:cs typeface="+mn-cs"/>
                <a:sym typeface="Times New Roman"/>
              </a:defRPr>
            </a:pPr>
            <a:r>
              <a:rPr sz="2400" dirty="0"/>
              <a:t>Continuous data can take on any value and are not confined to take specific numbers.</a:t>
            </a:r>
          </a:p>
          <a:p>
            <a:pPr>
              <a:lnSpc>
                <a:spcPct val="80000"/>
              </a:lnSpc>
              <a:defRPr sz="2000">
                <a:latin typeface="+mn-lt"/>
                <a:ea typeface="+mn-ea"/>
                <a:cs typeface="+mn-cs"/>
                <a:sym typeface="Times New Roman"/>
              </a:defRPr>
            </a:pPr>
            <a:endParaRPr sz="2400" dirty="0"/>
          </a:p>
          <a:p>
            <a:pPr lvl="1">
              <a:lnSpc>
                <a:spcPct val="80000"/>
              </a:lnSpc>
              <a:defRPr sz="2100">
                <a:latin typeface="+mn-lt"/>
                <a:ea typeface="+mn-ea"/>
                <a:cs typeface="+mn-cs"/>
                <a:sym typeface="Times New Roman"/>
              </a:defRPr>
            </a:pPr>
            <a:r>
              <a:rPr dirty="0"/>
              <a:t>Their values are limited only by precision. </a:t>
            </a:r>
          </a:p>
          <a:p>
            <a:pPr marL="1200150" lvl="2" indent="-285750">
              <a:lnSpc>
                <a:spcPct val="80000"/>
              </a:lnSpc>
              <a:spcBef>
                <a:spcPts val="400"/>
              </a:spcBef>
              <a:defRPr sz="1900">
                <a:latin typeface="+mn-lt"/>
                <a:ea typeface="+mn-ea"/>
                <a:cs typeface="+mn-cs"/>
                <a:sym typeface="Times New Roman"/>
              </a:defRPr>
            </a:pPr>
            <a:r>
              <a:rPr dirty="0"/>
              <a:t>For example, the rental yield on a property could be 6.2%, 6.24%, or 6.238%. </a:t>
            </a:r>
            <a:endParaRPr sz="3600" dirty="0"/>
          </a:p>
          <a:p>
            <a:pPr>
              <a:lnSpc>
                <a:spcPct val="80000"/>
              </a:lnSpc>
              <a:defRPr sz="2000">
                <a:latin typeface="+mn-lt"/>
                <a:ea typeface="+mn-ea"/>
                <a:cs typeface="+mn-cs"/>
                <a:sym typeface="Times New Roman"/>
              </a:defRPr>
            </a:pPr>
            <a:endParaRPr sz="2400" dirty="0"/>
          </a:p>
          <a:p>
            <a:pPr>
              <a:lnSpc>
                <a:spcPct val="80000"/>
              </a:lnSpc>
              <a:spcBef>
                <a:spcPts val="500"/>
              </a:spcBef>
              <a:defRPr sz="2100">
                <a:latin typeface="+mn-lt"/>
                <a:ea typeface="+mn-ea"/>
                <a:cs typeface="+mn-cs"/>
                <a:sym typeface="Times New Roman"/>
              </a:defRPr>
            </a:pPr>
            <a:r>
              <a:rPr sz="2400" dirty="0"/>
              <a:t>On the other hand, discrete data can only take on certain values, which are usually integers</a:t>
            </a:r>
          </a:p>
          <a:p>
            <a:pPr marL="742950" lvl="1" indent="-285750">
              <a:lnSpc>
                <a:spcPct val="80000"/>
              </a:lnSpc>
              <a:spcBef>
                <a:spcPts val="400"/>
              </a:spcBef>
              <a:defRPr sz="1900">
                <a:latin typeface="+mn-lt"/>
                <a:ea typeface="+mn-ea"/>
                <a:cs typeface="+mn-cs"/>
                <a:sym typeface="Times New Roman"/>
              </a:defRPr>
            </a:pPr>
            <a:r>
              <a:rPr sz="2000" dirty="0"/>
              <a:t>For instance, the number of people in a particular underground carriage or the number of shares traded during a day. </a:t>
            </a:r>
            <a:endParaRPr sz="4000" dirty="0"/>
          </a:p>
          <a:p>
            <a:pPr marL="285750" lvl="1" indent="171450">
              <a:lnSpc>
                <a:spcPct val="80000"/>
              </a:lnSpc>
              <a:spcBef>
                <a:spcPts val="600"/>
              </a:spcBef>
              <a:buNone/>
              <a:defRPr sz="1800">
                <a:latin typeface="+mn-lt"/>
                <a:ea typeface="+mn-ea"/>
                <a:cs typeface="+mn-cs"/>
                <a:sym typeface="Times New Roman"/>
              </a:defRPr>
            </a:pPr>
            <a:endParaRPr sz="4000" dirty="0"/>
          </a:p>
          <a:p>
            <a:pPr>
              <a:lnSpc>
                <a:spcPct val="80000"/>
              </a:lnSpc>
              <a:spcBef>
                <a:spcPts val="500"/>
              </a:spcBef>
              <a:defRPr sz="2100">
                <a:latin typeface="+mn-lt"/>
                <a:ea typeface="+mn-ea"/>
                <a:cs typeface="+mn-cs"/>
                <a:sym typeface="Times New Roman"/>
              </a:defRPr>
            </a:pPr>
            <a:r>
              <a:rPr sz="2400" dirty="0"/>
              <a:t>They do not necessarily have to be integers (whole numbers) though, and are often defined to be count numbers. </a:t>
            </a:r>
          </a:p>
          <a:p>
            <a:pPr marL="742950" lvl="1" indent="-285750">
              <a:lnSpc>
                <a:spcPct val="80000"/>
              </a:lnSpc>
              <a:spcBef>
                <a:spcPts val="400"/>
              </a:spcBef>
              <a:defRPr sz="1900">
                <a:latin typeface="+mn-lt"/>
                <a:ea typeface="+mn-ea"/>
                <a:cs typeface="+mn-cs"/>
                <a:sym typeface="Times New Roman"/>
              </a:defRPr>
            </a:pPr>
            <a:r>
              <a:rPr sz="2000" dirty="0"/>
              <a:t>For example, until recently when they became ‘</a:t>
            </a:r>
            <a:r>
              <a:rPr sz="2000" dirty="0" err="1"/>
              <a:t>decimalised</a:t>
            </a:r>
            <a:r>
              <a:rPr sz="2000" dirty="0"/>
              <a:t>’, many financial asset prices were quoted to the nearest 1/16 or 1/32 of a dollar.</a:t>
            </a:r>
          </a:p>
        </p:txBody>
      </p:sp>
    </p:spTree>
    <p:extLst>
      <p:ext uri="{BB962C8B-B14F-4D97-AF65-F5344CB8AC3E}">
        <p14:creationId xmlns:p14="http://schemas.microsoft.com/office/powerpoint/2010/main" val="3058895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
                                            <p:txEl>
                                              <p:pRg st="1" end="1"/>
                                            </p:txEl>
                                          </p:spTgt>
                                        </p:tgtEl>
                                        <p:attrNameLst>
                                          <p:attrName>style.visibility</p:attrName>
                                        </p:attrNameLst>
                                      </p:cBhvr>
                                      <p:to>
                                        <p:strVal val="visible"/>
                                      </p:to>
                                    </p:set>
                                    <p:anim calcmode="lin" valueType="num">
                                      <p:cBhvr additive="base">
                                        <p:cTn id="7" dur="500" fill="hold"/>
                                        <p:tgtEl>
                                          <p:spTgt spid="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
                                            <p:txEl>
                                              <p:pRg st="3" end="3"/>
                                            </p:txEl>
                                          </p:spTgt>
                                        </p:tgtEl>
                                        <p:attrNameLst>
                                          <p:attrName>style.visibility</p:attrName>
                                        </p:attrNameLst>
                                      </p:cBhvr>
                                      <p:to>
                                        <p:strVal val="visible"/>
                                      </p:to>
                                    </p:set>
                                    <p:anim calcmode="lin" valueType="num">
                                      <p:cBhvr additive="base">
                                        <p:cTn id="11" dur="500" fill="hold"/>
                                        <p:tgtEl>
                                          <p:spTgt spid="18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6">
                                            <p:txEl>
                                              <p:pRg st="4" end="4"/>
                                            </p:txEl>
                                          </p:spTgt>
                                        </p:tgtEl>
                                        <p:attrNameLst>
                                          <p:attrName>style.visibility</p:attrName>
                                        </p:attrNameLst>
                                      </p:cBhvr>
                                      <p:to>
                                        <p:strVal val="visible"/>
                                      </p:to>
                                    </p:set>
                                    <p:anim calcmode="lin" valueType="num">
                                      <p:cBhvr additive="base">
                                        <p:cTn id="15" dur="500" fill="hold"/>
                                        <p:tgtEl>
                                          <p:spTgt spid="18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6">
                                            <p:txEl>
                                              <p:pRg st="6" end="6"/>
                                            </p:txEl>
                                          </p:spTgt>
                                        </p:tgtEl>
                                        <p:attrNameLst>
                                          <p:attrName>style.visibility</p:attrName>
                                        </p:attrNameLst>
                                      </p:cBhvr>
                                      <p:to>
                                        <p:strVal val="visible"/>
                                      </p:to>
                                    </p:set>
                                    <p:anim calcmode="lin" valueType="num">
                                      <p:cBhvr additive="base">
                                        <p:cTn id="21" dur="500" fill="hold"/>
                                        <p:tgtEl>
                                          <p:spTgt spid="18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6">
                                            <p:txEl>
                                              <p:pRg st="7" end="7"/>
                                            </p:txEl>
                                          </p:spTgt>
                                        </p:tgtEl>
                                        <p:attrNameLst>
                                          <p:attrName>style.visibility</p:attrName>
                                        </p:attrNameLst>
                                      </p:cBhvr>
                                      <p:to>
                                        <p:strVal val="visible"/>
                                      </p:to>
                                    </p:set>
                                    <p:anim calcmode="lin" valueType="num">
                                      <p:cBhvr additive="base">
                                        <p:cTn id="25" dur="500" fill="hold"/>
                                        <p:tgtEl>
                                          <p:spTgt spid="18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6">
                                            <p:txEl>
                                              <p:pRg st="9" end="9"/>
                                            </p:txEl>
                                          </p:spTgt>
                                        </p:tgtEl>
                                        <p:attrNameLst>
                                          <p:attrName>style.visibility</p:attrName>
                                        </p:attrNameLst>
                                      </p:cBhvr>
                                      <p:to>
                                        <p:strVal val="visible"/>
                                      </p:to>
                                    </p:set>
                                    <p:anim calcmode="lin" valueType="num">
                                      <p:cBhvr additive="base">
                                        <p:cTn id="31" dur="500" fill="hold"/>
                                        <p:tgtEl>
                                          <p:spTgt spid="18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6">
                                            <p:txEl>
                                              <p:pRg st="10" end="10"/>
                                            </p:txEl>
                                          </p:spTgt>
                                        </p:tgtEl>
                                        <p:attrNameLst>
                                          <p:attrName>style.visibility</p:attrName>
                                        </p:attrNameLst>
                                      </p:cBhvr>
                                      <p:to>
                                        <p:strVal val="visible"/>
                                      </p:to>
                                    </p:set>
                                    <p:anim calcmode="lin" valueType="num">
                                      <p:cBhvr additive="base">
                                        <p:cTn id="35" dur="500" fill="hold"/>
                                        <p:tgtEl>
                                          <p:spTgt spid="186">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 name="Rectangle 2"/>
          <p:cNvSpPr txBox="1">
            <a:spLocks noGrp="1"/>
          </p:cNvSpPr>
          <p:nvPr>
            <p:ph type="title"/>
          </p:nvPr>
        </p:nvSpPr>
        <p:spPr>
          <a:xfrm>
            <a:off x="528143" y="347538"/>
            <a:ext cx="8229600" cy="1143000"/>
          </a:xfrm>
          <a:prstGeom prst="rect">
            <a:avLst/>
          </a:prstGeom>
        </p:spPr>
        <p:txBody>
          <a:bodyPr/>
          <a:lstStyle/>
          <a:p>
            <a:pPr>
              <a:defRPr sz="2500" b="1">
                <a:latin typeface="+mn-lt"/>
                <a:ea typeface="+mn-ea"/>
                <a:cs typeface="+mn-cs"/>
                <a:sym typeface="Times New Roman"/>
              </a:defRPr>
            </a:pPr>
            <a:r>
              <a:rPr dirty="0"/>
              <a:t>Cardinal, Ordinal and Nominal Numbers</a:t>
            </a:r>
            <a:br>
              <a:rPr dirty="0"/>
            </a:br>
            <a:endParaRPr dirty="0"/>
          </a:p>
        </p:txBody>
      </p:sp>
      <p:sp>
        <p:nvSpPr>
          <p:cNvPr id="189" name="Rectangle 3"/>
          <p:cNvSpPr txBox="1">
            <a:spLocks noGrp="1"/>
          </p:cNvSpPr>
          <p:nvPr>
            <p:ph type="body" idx="1"/>
          </p:nvPr>
        </p:nvSpPr>
        <p:spPr>
          <a:xfrm>
            <a:off x="796885" y="1490537"/>
            <a:ext cx="10866971" cy="4779895"/>
          </a:xfrm>
          <a:prstGeom prst="rect">
            <a:avLst/>
          </a:prstGeom>
        </p:spPr>
        <p:txBody>
          <a:bodyPr>
            <a:normAutofit/>
          </a:bodyPr>
          <a:lstStyle/>
          <a:p>
            <a:pPr>
              <a:lnSpc>
                <a:spcPct val="80000"/>
              </a:lnSpc>
              <a:spcBef>
                <a:spcPts val="500"/>
              </a:spcBef>
              <a:defRPr sz="2100">
                <a:latin typeface="+mn-lt"/>
                <a:ea typeface="+mn-ea"/>
                <a:cs typeface="+mn-cs"/>
                <a:sym typeface="Times New Roman"/>
              </a:defRPr>
            </a:pPr>
            <a:r>
              <a:rPr sz="2400" dirty="0"/>
              <a:t>Another way in which we could classify numbers is according to whether they are </a:t>
            </a:r>
            <a:r>
              <a:rPr sz="2400" u="sng" dirty="0"/>
              <a:t>cardinal</a:t>
            </a:r>
            <a:r>
              <a:rPr sz="2400" dirty="0"/>
              <a:t>, </a:t>
            </a:r>
            <a:r>
              <a:rPr sz="2400" u="sng" dirty="0"/>
              <a:t>ordinal</a:t>
            </a:r>
            <a:r>
              <a:rPr sz="2400" dirty="0"/>
              <a:t>, or </a:t>
            </a:r>
            <a:r>
              <a:rPr sz="2400" u="sng" dirty="0"/>
              <a:t>nominal</a:t>
            </a:r>
            <a:r>
              <a:rPr sz="2400" dirty="0"/>
              <a:t>. </a:t>
            </a:r>
          </a:p>
          <a:p>
            <a:pPr>
              <a:lnSpc>
                <a:spcPct val="80000"/>
              </a:lnSpc>
              <a:defRPr sz="2000">
                <a:latin typeface="+mn-lt"/>
                <a:ea typeface="+mn-ea"/>
                <a:cs typeface="+mn-cs"/>
                <a:sym typeface="Times New Roman"/>
              </a:defRPr>
            </a:pPr>
            <a:endParaRPr sz="2400" dirty="0"/>
          </a:p>
          <a:p>
            <a:pPr>
              <a:lnSpc>
                <a:spcPct val="80000"/>
              </a:lnSpc>
              <a:spcBef>
                <a:spcPts val="500"/>
              </a:spcBef>
              <a:defRPr sz="2100" i="1">
                <a:latin typeface="+mn-lt"/>
                <a:ea typeface="+mn-ea"/>
                <a:cs typeface="+mn-cs"/>
                <a:sym typeface="Times New Roman"/>
              </a:defRPr>
            </a:pPr>
            <a:r>
              <a:rPr sz="2400" b="1" dirty="0"/>
              <a:t>Cardinal numbers</a:t>
            </a:r>
            <a:r>
              <a:rPr sz="2400" i="0" dirty="0"/>
              <a:t> are those where the actual numerical values that a particular variable takes have meaning, and where there is an equal distance between the numerical values. </a:t>
            </a:r>
          </a:p>
          <a:p>
            <a:pPr marL="742950" lvl="1" indent="-285750">
              <a:lnSpc>
                <a:spcPct val="80000"/>
              </a:lnSpc>
              <a:spcBef>
                <a:spcPts val="400"/>
              </a:spcBef>
              <a:defRPr sz="1900">
                <a:latin typeface="+mn-lt"/>
                <a:ea typeface="+mn-ea"/>
                <a:cs typeface="+mn-cs"/>
                <a:sym typeface="Times New Roman"/>
              </a:defRPr>
            </a:pPr>
            <a:r>
              <a:rPr sz="2000" dirty="0"/>
              <a:t>Examples of cardinal numbers would be the </a:t>
            </a:r>
            <a:r>
              <a:rPr sz="2000" u="sng" dirty="0"/>
              <a:t>price</a:t>
            </a:r>
            <a:r>
              <a:rPr sz="2000" dirty="0"/>
              <a:t> of a </a:t>
            </a:r>
            <a:r>
              <a:rPr sz="2000" u="sng" dirty="0"/>
              <a:t>share</a:t>
            </a:r>
            <a:r>
              <a:rPr sz="2000" dirty="0"/>
              <a:t> or of a building, and the number of houses in a street. </a:t>
            </a:r>
            <a:br>
              <a:rPr sz="3200" dirty="0"/>
            </a:br>
            <a:endParaRPr sz="2000" dirty="0"/>
          </a:p>
          <a:p>
            <a:pPr>
              <a:lnSpc>
                <a:spcPct val="80000"/>
              </a:lnSpc>
              <a:spcBef>
                <a:spcPts val="500"/>
              </a:spcBef>
              <a:defRPr sz="2100" i="1">
                <a:latin typeface="+mn-lt"/>
                <a:ea typeface="+mn-ea"/>
                <a:cs typeface="+mn-cs"/>
                <a:sym typeface="Times New Roman"/>
              </a:defRPr>
            </a:pPr>
            <a:r>
              <a:rPr sz="2400" b="1" dirty="0"/>
              <a:t>Ordinal numbers</a:t>
            </a:r>
            <a:r>
              <a:rPr sz="2400" i="0" dirty="0"/>
              <a:t> can only be interpreted as providing a position or an ordering. </a:t>
            </a:r>
          </a:p>
          <a:p>
            <a:pPr marL="742950" lvl="1" indent="-285750" algn="just">
              <a:spcBef>
                <a:spcPts val="400"/>
              </a:spcBef>
              <a:defRPr sz="1900">
                <a:latin typeface="+mn-lt"/>
                <a:ea typeface="+mn-ea"/>
                <a:cs typeface="+mn-cs"/>
                <a:sym typeface="Times New Roman"/>
              </a:defRPr>
            </a:pPr>
            <a:r>
              <a:rPr sz="2000" dirty="0"/>
              <a:t>Thus, for cardinal numbers, a figure of 12 implies a measure that is `twice as good' as a figure of 6. On the other hand, for an ordinal scale, a figure of 12 may be viewed as `better' than a figure of 6, but could not be considered twice as good. Examples of ordinal numbers would be the position of a runner in a race. </a:t>
            </a:r>
          </a:p>
        </p:txBody>
      </p:sp>
    </p:spTree>
    <p:extLst>
      <p:ext uri="{BB962C8B-B14F-4D97-AF65-F5344CB8AC3E}">
        <p14:creationId xmlns:p14="http://schemas.microsoft.com/office/powerpoint/2010/main" val="2915008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additive="base">
                                        <p:cTn id="7" dur="500" fill="hold"/>
                                        <p:tgtEl>
                                          <p:spTgt spid="1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9">
                                            <p:txEl>
                                              <p:pRg st="2" end="2"/>
                                            </p:txEl>
                                          </p:spTgt>
                                        </p:tgtEl>
                                        <p:attrNameLst>
                                          <p:attrName>style.visibility</p:attrName>
                                        </p:attrNameLst>
                                      </p:cBhvr>
                                      <p:to>
                                        <p:strVal val="visible"/>
                                      </p:to>
                                    </p:set>
                                    <p:anim calcmode="lin" valueType="num">
                                      <p:cBhvr additive="base">
                                        <p:cTn id="13" dur="500" fill="hold"/>
                                        <p:tgtEl>
                                          <p:spTgt spid="18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9">
                                            <p:txEl>
                                              <p:pRg st="3" end="3"/>
                                            </p:txEl>
                                          </p:spTgt>
                                        </p:tgtEl>
                                        <p:attrNameLst>
                                          <p:attrName>style.visibility</p:attrName>
                                        </p:attrNameLst>
                                      </p:cBhvr>
                                      <p:to>
                                        <p:strVal val="visible"/>
                                      </p:to>
                                    </p:set>
                                    <p:anim calcmode="lin" valueType="num">
                                      <p:cBhvr additive="base">
                                        <p:cTn id="17" dur="500" fill="hold"/>
                                        <p:tgtEl>
                                          <p:spTgt spid="18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9">
                                            <p:txEl>
                                              <p:pRg st="4" end="4"/>
                                            </p:txEl>
                                          </p:spTgt>
                                        </p:tgtEl>
                                        <p:attrNameLst>
                                          <p:attrName>style.visibility</p:attrName>
                                        </p:attrNameLst>
                                      </p:cBhvr>
                                      <p:to>
                                        <p:strVal val="visible"/>
                                      </p:to>
                                    </p:set>
                                    <p:anim calcmode="lin" valueType="num">
                                      <p:cBhvr additive="base">
                                        <p:cTn id="23" dur="500" fill="hold"/>
                                        <p:tgtEl>
                                          <p:spTgt spid="18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9">
                                            <p:txEl>
                                              <p:pRg st="5" end="5"/>
                                            </p:txEl>
                                          </p:spTgt>
                                        </p:tgtEl>
                                        <p:attrNameLst>
                                          <p:attrName>style.visibility</p:attrName>
                                        </p:attrNameLst>
                                      </p:cBhvr>
                                      <p:to>
                                        <p:strVal val="visible"/>
                                      </p:to>
                                    </p:set>
                                    <p:anim calcmode="lin" valueType="num">
                                      <p:cBhvr additive="base">
                                        <p:cTn id="27" dur="500" fill="hold"/>
                                        <p:tgtEl>
                                          <p:spTgt spid="18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 name="Rectangle 2"/>
          <p:cNvSpPr txBox="1">
            <a:spLocks noGrp="1"/>
          </p:cNvSpPr>
          <p:nvPr>
            <p:ph type="title"/>
          </p:nvPr>
        </p:nvSpPr>
        <p:spPr>
          <a:prstGeom prst="rect">
            <a:avLst/>
          </a:prstGeom>
        </p:spPr>
        <p:txBody>
          <a:bodyPr/>
          <a:lstStyle/>
          <a:p>
            <a:pPr>
              <a:defRPr sz="2500" b="1">
                <a:latin typeface="+mn-lt"/>
                <a:ea typeface="+mn-ea"/>
                <a:cs typeface="+mn-cs"/>
                <a:sym typeface="Times New Roman"/>
              </a:defRPr>
            </a:pPr>
            <a:r>
              <a:t>Cardinal, Ordinal and Nominal Numbers (Cont’d)</a:t>
            </a:r>
            <a:br/>
            <a:endParaRPr/>
          </a:p>
        </p:txBody>
      </p:sp>
      <p:sp>
        <p:nvSpPr>
          <p:cNvPr id="192" name="Rectangle 3"/>
          <p:cNvSpPr txBox="1">
            <a:spLocks noGrp="1"/>
          </p:cNvSpPr>
          <p:nvPr>
            <p:ph type="body" idx="1"/>
          </p:nvPr>
        </p:nvSpPr>
        <p:spPr>
          <a:xfrm>
            <a:off x="696158" y="1539223"/>
            <a:ext cx="9883139" cy="4609058"/>
          </a:xfrm>
          <a:prstGeom prst="rect">
            <a:avLst/>
          </a:prstGeom>
        </p:spPr>
        <p:txBody>
          <a:bodyPr/>
          <a:lstStyle/>
          <a:p>
            <a:pPr>
              <a:lnSpc>
                <a:spcPct val="80000"/>
              </a:lnSpc>
              <a:defRPr sz="2000">
                <a:latin typeface="+mn-lt"/>
                <a:ea typeface="+mn-ea"/>
                <a:cs typeface="+mn-cs"/>
                <a:sym typeface="Times New Roman"/>
              </a:defRPr>
            </a:pPr>
            <a:endParaRPr dirty="0"/>
          </a:p>
          <a:p>
            <a:pPr>
              <a:lnSpc>
                <a:spcPct val="80000"/>
              </a:lnSpc>
              <a:spcBef>
                <a:spcPts val="500"/>
              </a:spcBef>
              <a:defRPr sz="2400">
                <a:latin typeface="+mn-lt"/>
                <a:ea typeface="+mn-ea"/>
                <a:cs typeface="+mn-cs"/>
                <a:sym typeface="Times New Roman"/>
              </a:defRPr>
            </a:pPr>
            <a:r>
              <a:rPr b="1" dirty="0"/>
              <a:t>Nominal numbers</a:t>
            </a:r>
            <a:r>
              <a:rPr dirty="0"/>
              <a:t> occur where there is no natural ordering of the values at all. </a:t>
            </a:r>
          </a:p>
          <a:p>
            <a:pPr marL="742950" lvl="1" indent="-285750">
              <a:lnSpc>
                <a:spcPct val="80000"/>
              </a:lnSpc>
              <a:spcBef>
                <a:spcPts val="400"/>
              </a:spcBef>
              <a:defRPr sz="2000">
                <a:latin typeface="+mn-lt"/>
                <a:ea typeface="+mn-ea"/>
                <a:cs typeface="+mn-cs"/>
                <a:sym typeface="Times New Roman"/>
              </a:defRPr>
            </a:pPr>
            <a:r>
              <a:rPr sz="2800" dirty="0"/>
              <a:t>Such data often arise when numerical values are arbitrarily assigned, such as telephone numbers or when </a:t>
            </a:r>
            <a:r>
              <a:rPr sz="2800" dirty="0" err="1"/>
              <a:t>codings</a:t>
            </a:r>
            <a:r>
              <a:rPr sz="2800" dirty="0"/>
              <a:t> are assigned to qualitative data (e.g. when describing the exchange that a US stock is traded on</a:t>
            </a:r>
            <a:r>
              <a:rPr lang="en-GB" sz="2800" dirty="0"/>
              <a:t>)</a:t>
            </a:r>
            <a:r>
              <a:rPr sz="2800" dirty="0"/>
              <a:t>.</a:t>
            </a:r>
            <a:br>
              <a:rPr sz="2800" dirty="0"/>
            </a:br>
            <a:endParaRPr sz="2800" dirty="0"/>
          </a:p>
          <a:p>
            <a:pPr>
              <a:lnSpc>
                <a:spcPct val="80000"/>
              </a:lnSpc>
              <a:spcBef>
                <a:spcPts val="500"/>
              </a:spcBef>
              <a:defRPr sz="2400">
                <a:latin typeface="+mn-lt"/>
                <a:ea typeface="+mn-ea"/>
                <a:cs typeface="+mn-cs"/>
                <a:sym typeface="Times New Roman"/>
              </a:defRPr>
            </a:pPr>
            <a:r>
              <a:rPr dirty="0"/>
              <a:t>Cardinal, ordinal and nominal variables may require different modelling approaches or at least different treatments.</a:t>
            </a:r>
          </a:p>
        </p:txBody>
      </p:sp>
    </p:spTree>
    <p:extLst>
      <p:ext uri="{BB962C8B-B14F-4D97-AF65-F5344CB8AC3E}">
        <p14:creationId xmlns:p14="http://schemas.microsoft.com/office/powerpoint/2010/main" val="16021429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 name="Rectangle 2"/>
          <p:cNvSpPr txBox="1">
            <a:spLocks noGrp="1"/>
          </p:cNvSpPr>
          <p:nvPr>
            <p:ph type="title"/>
          </p:nvPr>
        </p:nvSpPr>
        <p:spPr>
          <a:xfrm>
            <a:off x="849604" y="370509"/>
            <a:ext cx="8229600" cy="1143000"/>
          </a:xfrm>
          <a:prstGeom prst="rect">
            <a:avLst/>
          </a:prstGeom>
        </p:spPr>
        <p:txBody>
          <a:bodyPr>
            <a:normAutofit/>
          </a:bodyPr>
          <a:lstStyle/>
          <a:p>
            <a:pPr>
              <a:defRPr sz="3900" b="1"/>
            </a:pPr>
            <a:r>
              <a:rPr sz="3200" dirty="0"/>
              <a:t> </a:t>
            </a:r>
            <a:r>
              <a:rPr sz="3200" dirty="0">
                <a:latin typeface="+mn-lt"/>
                <a:ea typeface="+mn-ea"/>
                <a:cs typeface="+mn-cs"/>
                <a:sym typeface="Times New Roman"/>
              </a:rPr>
              <a:t>Types of Data and Notation</a:t>
            </a:r>
          </a:p>
        </p:txBody>
      </p:sp>
      <p:sp>
        <p:nvSpPr>
          <p:cNvPr id="174" name="Rectangle 3"/>
          <p:cNvSpPr txBox="1">
            <a:spLocks noGrp="1"/>
          </p:cNvSpPr>
          <p:nvPr>
            <p:ph type="body" idx="1"/>
          </p:nvPr>
        </p:nvSpPr>
        <p:spPr>
          <a:xfrm>
            <a:off x="1129553" y="1643044"/>
            <a:ext cx="9055847" cy="4824538"/>
          </a:xfrm>
          <a:prstGeom prst="rect">
            <a:avLst/>
          </a:prstGeom>
        </p:spPr>
        <p:txBody>
          <a:bodyPr/>
          <a:lstStyle/>
          <a:p>
            <a:pPr algn="just">
              <a:spcBef>
                <a:spcPts val="500"/>
              </a:spcBef>
              <a:defRPr sz="2400">
                <a:latin typeface="+mn-lt"/>
                <a:ea typeface="+mn-ea"/>
                <a:cs typeface="+mn-cs"/>
                <a:sym typeface="Times New Roman"/>
              </a:defRPr>
            </a:pPr>
            <a:r>
              <a:rPr dirty="0"/>
              <a:t>There are 3 types of data which we might use for quantitative analysis:</a:t>
            </a:r>
          </a:p>
          <a:p>
            <a:pPr algn="just">
              <a:lnSpc>
                <a:spcPct val="90000"/>
              </a:lnSpc>
              <a:buSzTx/>
              <a:buNone/>
              <a:defRPr sz="2400">
                <a:latin typeface="+mn-lt"/>
                <a:ea typeface="+mn-ea"/>
                <a:cs typeface="+mn-cs"/>
                <a:sym typeface="Times New Roman"/>
              </a:defRPr>
            </a:pPr>
            <a:endParaRPr dirty="0"/>
          </a:p>
          <a:p>
            <a:pPr algn="just">
              <a:spcBef>
                <a:spcPts val="500"/>
              </a:spcBef>
              <a:buNone/>
              <a:defRPr sz="2400">
                <a:latin typeface="+mn-lt"/>
                <a:ea typeface="+mn-ea"/>
                <a:cs typeface="+mn-cs"/>
                <a:sym typeface="Times New Roman"/>
              </a:defRPr>
            </a:pPr>
            <a:r>
              <a:rPr dirty="0"/>
              <a:t>	</a:t>
            </a:r>
            <a:r>
              <a:rPr b="1" dirty="0"/>
              <a:t>1. </a:t>
            </a:r>
            <a:r>
              <a:rPr lang="en-US" sz="2400" b="1" dirty="0">
                <a:sym typeface="Times New Roman"/>
              </a:rPr>
              <a:t>Cross-sectional data</a:t>
            </a:r>
          </a:p>
          <a:p>
            <a:pPr marL="742950" lvl="1" indent="-285750" algn="just">
              <a:defRPr sz="2100">
                <a:latin typeface="+mn-lt"/>
                <a:ea typeface="+mn-ea"/>
                <a:cs typeface="+mn-cs"/>
                <a:sym typeface="Times New Roman"/>
              </a:defRPr>
            </a:pPr>
            <a:r>
              <a:rPr lang="en-US" sz="2100" dirty="0">
                <a:sym typeface="Times New Roman"/>
              </a:rPr>
              <a:t>Individual observations measured at a given point in time</a:t>
            </a:r>
            <a:endParaRPr lang="en-US" sz="2800" dirty="0">
              <a:sym typeface="Times New Roman"/>
            </a:endParaRPr>
          </a:p>
          <a:p>
            <a:pPr marL="742950" lvl="1" indent="-285750" algn="just">
              <a:spcBef>
                <a:spcPts val="600"/>
              </a:spcBef>
              <a:defRPr sz="2100">
                <a:latin typeface="+mn-lt"/>
                <a:ea typeface="+mn-ea"/>
                <a:cs typeface="+mn-cs"/>
                <a:sym typeface="Times New Roman"/>
              </a:defRPr>
            </a:pPr>
            <a:endParaRPr sz="2800" dirty="0"/>
          </a:p>
          <a:p>
            <a:pPr algn="just">
              <a:spcBef>
                <a:spcPts val="500"/>
              </a:spcBef>
              <a:buNone/>
              <a:defRPr sz="2400">
                <a:latin typeface="+mn-lt"/>
                <a:ea typeface="+mn-ea"/>
                <a:cs typeface="+mn-cs"/>
                <a:sym typeface="Times New Roman"/>
              </a:defRPr>
            </a:pPr>
            <a:r>
              <a:rPr dirty="0"/>
              <a:t>	</a:t>
            </a:r>
            <a:r>
              <a:rPr b="1" dirty="0"/>
              <a:t>2. </a:t>
            </a:r>
            <a:r>
              <a:rPr lang="en-US" sz="2400" b="1" dirty="0">
                <a:sym typeface="Times New Roman"/>
              </a:rPr>
              <a:t>Time series data</a:t>
            </a:r>
          </a:p>
          <a:p>
            <a:pPr marL="742950" lvl="1" indent="-285750" algn="just">
              <a:defRPr sz="2100">
                <a:latin typeface="+mn-lt"/>
                <a:ea typeface="+mn-ea"/>
                <a:cs typeface="+mn-cs"/>
                <a:sym typeface="Times New Roman"/>
              </a:defRPr>
            </a:pPr>
            <a:r>
              <a:rPr lang="en-US" sz="2100" dirty="0">
                <a:sym typeface="Times New Roman"/>
              </a:rPr>
              <a:t>Observations measured at different points in time</a:t>
            </a:r>
            <a:endParaRPr lang="en-US" sz="2800" dirty="0">
              <a:sym typeface="Times New Roman"/>
            </a:endParaRPr>
          </a:p>
          <a:p>
            <a:pPr algn="just">
              <a:spcBef>
                <a:spcPts val="500"/>
              </a:spcBef>
              <a:buNone/>
              <a:defRPr sz="2400">
                <a:latin typeface="+mn-lt"/>
                <a:ea typeface="+mn-ea"/>
                <a:cs typeface="+mn-cs"/>
                <a:sym typeface="Times New Roman"/>
              </a:defRPr>
            </a:pPr>
            <a:endParaRPr sz="2800" dirty="0"/>
          </a:p>
          <a:p>
            <a:pPr algn="just">
              <a:spcBef>
                <a:spcPts val="500"/>
              </a:spcBef>
              <a:buNone/>
              <a:defRPr sz="2400">
                <a:latin typeface="+mn-lt"/>
                <a:ea typeface="+mn-ea"/>
                <a:cs typeface="+mn-cs"/>
                <a:sym typeface="Times New Roman"/>
              </a:defRPr>
            </a:pPr>
            <a:r>
              <a:rPr dirty="0"/>
              <a:t>	</a:t>
            </a:r>
            <a:r>
              <a:rPr b="1" dirty="0"/>
              <a:t>3. Panel data, a combination of 1. &amp; 2.</a:t>
            </a:r>
          </a:p>
          <a:p>
            <a:pPr marL="742950" lvl="1" indent="-285750" algn="just">
              <a:defRPr sz="2100">
                <a:latin typeface="+mn-lt"/>
                <a:ea typeface="+mn-ea"/>
                <a:cs typeface="+mn-cs"/>
                <a:sym typeface="Times New Roman"/>
              </a:defRPr>
            </a:pPr>
            <a:r>
              <a:rPr dirty="0"/>
              <a:t>A cross-section of observations is followed through time</a:t>
            </a:r>
          </a:p>
        </p:txBody>
      </p:sp>
    </p:spTree>
    <p:extLst>
      <p:ext uri="{BB962C8B-B14F-4D97-AF65-F5344CB8AC3E}">
        <p14:creationId xmlns:p14="http://schemas.microsoft.com/office/powerpoint/2010/main" val="922708148"/>
      </p:ext>
    </p:extLst>
  </p:cSld>
  <p:clrMapOvr>
    <a:masterClrMapping/>
  </p:clrMapOvr>
  <p:transition spd="med"/>
</p:sld>
</file>

<file path=ppt/theme/theme1.xml><?xml version="1.0" encoding="utf-8"?>
<a:theme xmlns:a="http://schemas.openxmlformats.org/drawingml/2006/main" name="3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2.xml><?xml version="1.0" encoding="utf-8"?>
<a:theme xmlns:a="http://schemas.openxmlformats.org/drawingml/2006/main" name="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C89C5D2E-0A2A-D047-815A-E3C83815190A}" vid="{D5BE3479-13AD-C64A-A6D8-7F344855E75B}"/>
    </a:ext>
  </a:extLst>
</a:theme>
</file>

<file path=ppt/theme/theme3.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4.xml><?xml version="1.0" encoding="utf-8"?>
<a:theme xmlns:a="http://schemas.openxmlformats.org/drawingml/2006/main" name="4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5.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6.xml><?xml version="1.0" encoding="utf-8"?>
<a:theme xmlns:a="http://schemas.openxmlformats.org/drawingml/2006/main" name="5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TotalTime>
  <Words>2655</Words>
  <Application>Microsoft Office PowerPoint</Application>
  <PresentationFormat>Widescreen</PresentationFormat>
  <Paragraphs>246</Paragraphs>
  <Slides>26</Slides>
  <Notes>10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TitlesOfParts>
    <vt:vector size="39" baseType="lpstr">
      <vt:lpstr>Arial</vt:lpstr>
      <vt:lpstr>ARU Raisonne DemiBold</vt:lpstr>
      <vt:lpstr>Calibri</vt:lpstr>
      <vt:lpstr>Cambria Math</vt:lpstr>
      <vt:lpstr>Raleway</vt:lpstr>
      <vt:lpstr>Times New Roman</vt:lpstr>
      <vt:lpstr>Wingdings</vt:lpstr>
      <vt:lpstr>3_ARU Brand</vt:lpstr>
      <vt:lpstr>ARU Brand</vt:lpstr>
      <vt:lpstr>1_ARU Brand</vt:lpstr>
      <vt:lpstr>4_ARU Brand</vt:lpstr>
      <vt:lpstr>2_ARU Brand</vt:lpstr>
      <vt:lpstr>5_ARU Brand</vt:lpstr>
      <vt:lpstr>MOD006671  Quantitative Methods for Banking and Finance</vt:lpstr>
      <vt:lpstr>Topics for today</vt:lpstr>
      <vt:lpstr>Uses of quantitative analysis in Finance</vt:lpstr>
      <vt:lpstr>Application of statistical methods </vt:lpstr>
      <vt:lpstr>Types of Data and Notation</vt:lpstr>
      <vt:lpstr>Continuous and Discrete Data</vt:lpstr>
      <vt:lpstr>Cardinal, Ordinal and Nominal Numbers </vt:lpstr>
      <vt:lpstr>Cardinal, Ordinal and Nominal Numbers (Cont’d) </vt:lpstr>
      <vt:lpstr> Types of Data and Notation</vt:lpstr>
      <vt:lpstr>Cross-Sectional Data</vt:lpstr>
      <vt:lpstr>Time-Series Data</vt:lpstr>
      <vt:lpstr>Panel Data </vt:lpstr>
      <vt:lpstr>Comparison of Time Series versus Cross-sectional Data </vt:lpstr>
      <vt:lpstr>Comparison of Cross-sectional and Panel Data </vt:lpstr>
      <vt:lpstr> </vt:lpstr>
      <vt:lpstr>Measures of Central Tendency</vt:lpstr>
      <vt:lpstr>Measures of Central Tendency: The Mean</vt:lpstr>
      <vt:lpstr> Measures of Central Tendency: The Mean</vt:lpstr>
      <vt:lpstr>Measures of Central Tendency: The Median</vt:lpstr>
      <vt:lpstr>Measures of Central Tendency: Locating the Median</vt:lpstr>
      <vt:lpstr>Measures of Central Tendency: The Mode</vt:lpstr>
      <vt:lpstr> Practice – Measures of Central Tendency</vt:lpstr>
      <vt:lpstr>Measures of Central Tendency: Review Example</vt:lpstr>
      <vt:lpstr>Distributions</vt:lpstr>
      <vt:lpstr>Measures of Central Tendency: Which Measure to Choose?</vt:lpstr>
      <vt:lpstr>What if with a strongly skewed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Vaughan, Adrian</dc:creator>
  <cp:lastModifiedBy>Andre Samuel</cp:lastModifiedBy>
  <cp:revision>136</cp:revision>
  <cp:lastPrinted>2020-09-26T09:24:17Z</cp:lastPrinted>
  <dcterms:created xsi:type="dcterms:W3CDTF">2019-04-25T11:00:23Z</dcterms:created>
  <dcterms:modified xsi:type="dcterms:W3CDTF">2026-01-17T04:59:31Z</dcterms:modified>
</cp:coreProperties>
</file>